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8" r:id="rId7"/>
    <p:sldId id="266" r:id="rId8"/>
    <p:sldId id="269" r:id="rId9"/>
    <p:sldId id="271" r:id="rId10"/>
    <p:sldId id="272" r:id="rId11"/>
    <p:sldId id="274" r:id="rId12"/>
    <p:sldId id="275" r:id="rId13"/>
    <p:sldId id="270" r:id="rId14"/>
    <p:sldId id="267" r:id="rId15"/>
  </p:sldIdLst>
  <p:sldSz cx="18288000" cy="10287000"/>
  <p:notesSz cx="6858000" cy="9144000"/>
  <p:embeddedFontLst>
    <p:embeddedFont>
      <p:font typeface="Montserrat Bold" panose="020B0604020202020204" charset="-93"/>
      <p:regular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Tahoma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" y="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A74D1-42DE-4DE9-9FCB-8CE1BC6D6AB0}" type="datetimeFigureOut">
              <a:rPr lang="vi-VN" smtClean="0"/>
              <a:t>09/01/2026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1B739-A325-4522-8C69-D9266F4A7F1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314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B739-A325-4522-8C69-D9266F4A7F1C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522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6EE5-FDF0-3659-AA5B-30C95504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28B0F-7EFC-3DAF-4224-F8D131301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6772F-3837-42C7-3226-63A281A28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38BCE-7746-776C-8AF9-06532255F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B739-A325-4522-8C69-D9266F4A7F1C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716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D590-D791-4863-995B-8796B2FC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55CF4-A655-0659-FCAB-5E6DD7D35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5E4E7-FD64-7D41-2824-D440622CC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05BAF-7B42-E305-81F7-54AF47F4C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B739-A325-4522-8C69-D9266F4A7F1C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896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8.png"/><Relationship Id="rId4" Type="http://schemas.openxmlformats.org/officeDocument/2006/relationships/image" Target="../media/image28.sv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svg"/><Relationship Id="rId7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84853" y="0"/>
            <a:ext cx="10803147" cy="10287000"/>
            <a:chOff x="0" y="0"/>
            <a:chExt cx="16736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3690" cy="1593725"/>
            </a:xfrm>
            <a:custGeom>
              <a:avLst/>
              <a:gdLst/>
              <a:ahLst/>
              <a:cxnLst/>
              <a:rect l="l" t="t" r="r" b="b"/>
              <a:pathLst>
                <a:path w="1673690" h="1593725">
                  <a:moveTo>
                    <a:pt x="0" y="0"/>
                  </a:moveTo>
                  <a:lnTo>
                    <a:pt x="1673690" y="0"/>
                  </a:lnTo>
                  <a:lnTo>
                    <a:pt x="1673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1841" r="-947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74102" y="0"/>
            <a:ext cx="4531979" cy="10287000"/>
            <a:chOff x="0" y="0"/>
            <a:chExt cx="1624159" cy="36866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4159" cy="3686628"/>
            </a:xfrm>
            <a:custGeom>
              <a:avLst/>
              <a:gdLst/>
              <a:ahLst/>
              <a:cxnLst/>
              <a:rect l="l" t="t" r="r" b="b"/>
              <a:pathLst>
                <a:path w="1624159" h="3686628">
                  <a:moveTo>
                    <a:pt x="0" y="0"/>
                  </a:moveTo>
                  <a:lnTo>
                    <a:pt x="1624159" y="0"/>
                  </a:lnTo>
                  <a:lnTo>
                    <a:pt x="1624159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4159" cy="371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 flipV="1">
            <a:off x="14518229" y="-47969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9144000" y="1395567"/>
            <a:ext cx="8615856" cy="7495865"/>
          </a:xfrm>
          <a:custGeom>
            <a:avLst/>
            <a:gdLst/>
            <a:ahLst/>
            <a:cxnLst/>
            <a:rect l="l" t="t" r="r" b="b"/>
            <a:pathLst>
              <a:path w="8615856" h="7495865">
                <a:moveTo>
                  <a:pt x="0" y="0"/>
                </a:moveTo>
                <a:lnTo>
                  <a:pt x="8615856" y="0"/>
                </a:lnTo>
                <a:lnTo>
                  <a:pt x="8615856" y="7495866"/>
                </a:lnTo>
                <a:lnTo>
                  <a:pt x="0" y="74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9304374" y="1579195"/>
            <a:ext cx="8295109" cy="7128609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1398" y="1834450"/>
            <a:ext cx="7701061" cy="6618099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5735" r="-37042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394370" y="6172200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3893630" y="0"/>
                </a:moveTo>
                <a:lnTo>
                  <a:pt x="0" y="0"/>
                </a:lnTo>
                <a:lnTo>
                  <a:pt x="0" y="4114800"/>
                </a:lnTo>
                <a:lnTo>
                  <a:pt x="3893630" y="4114800"/>
                </a:lnTo>
                <a:lnTo>
                  <a:pt x="38936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-590856" y="6952468"/>
            <a:ext cx="8300363" cy="813231"/>
            <a:chOff x="0" y="0"/>
            <a:chExt cx="3571119" cy="3498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1119" cy="349882"/>
            </a:xfrm>
            <a:custGeom>
              <a:avLst/>
              <a:gdLst/>
              <a:ahLst/>
              <a:cxnLst/>
              <a:rect l="l" t="t" r="r" b="b"/>
              <a:pathLst>
                <a:path w="3571119" h="349882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3367919" cy="39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20175" y="6952468"/>
            <a:ext cx="944597" cy="813231"/>
            <a:chOff x="0" y="0"/>
            <a:chExt cx="406400" cy="349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349882"/>
            </a:xfrm>
            <a:custGeom>
              <a:avLst/>
              <a:gdLst/>
              <a:ahLst/>
              <a:cxnLst/>
              <a:rect l="l" t="t" r="r" b="b"/>
              <a:pathLst>
                <a:path w="406400" h="349882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2E6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245477" y="6952468"/>
            <a:ext cx="944597" cy="813231"/>
            <a:chOff x="0" y="0"/>
            <a:chExt cx="406400" cy="3498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349882"/>
            </a:xfrm>
            <a:custGeom>
              <a:avLst/>
              <a:gdLst/>
              <a:ahLst/>
              <a:cxnLst/>
              <a:rect l="l" t="t" r="r" b="b"/>
              <a:pathLst>
                <a:path w="406400" h="349882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2589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187704" y="1579195"/>
            <a:ext cx="986250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6604" b="1" spc="-26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BÁO CÁO CƠ SỞ NGÀNH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5804" y="2533926"/>
            <a:ext cx="930437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3721" b="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NGHIÊN CỨU ĐÁNH GIÁ THỰC TRẠNG ĐÀO TẠO Y TẾ SỐ</a:t>
            </a:r>
          </a:p>
          <a:p>
            <a:pPr algn="l">
              <a:lnSpc>
                <a:spcPts val="4465"/>
              </a:lnSpc>
            </a:pPr>
            <a:r>
              <a:rPr lang="en-US" sz="3721" b="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TẠI CÁC TRƯỜNG ĐẠI HỌC</a:t>
            </a:r>
          </a:p>
          <a:p>
            <a:pPr algn="l">
              <a:lnSpc>
                <a:spcPts val="4465"/>
              </a:lnSpc>
            </a:pPr>
            <a:r>
              <a:rPr lang="en-US" sz="3721" b="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KHU VỰC ĐỒNG BẰNG SÔNG CỬU LONG</a:t>
            </a:r>
          </a:p>
          <a:p>
            <a:pPr algn="l">
              <a:lnSpc>
                <a:spcPts val="4036"/>
              </a:lnSpc>
            </a:pPr>
            <a:endParaRPr lang="en-US" sz="3721" b="1" spc="-148">
              <a:solidFill>
                <a:srgbClr val="025896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03613" y="7116196"/>
            <a:ext cx="637846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 spc="-1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Sinh viên thực hiện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2663" y="7977033"/>
            <a:ext cx="804836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Huỳnh Quốc Bảo</a:t>
            </a:r>
          </a:p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MSSV: 110122035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-476556" y="5143500"/>
            <a:ext cx="8300363" cy="813231"/>
            <a:chOff x="0" y="0"/>
            <a:chExt cx="3571119" cy="3498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71119" cy="349882"/>
            </a:xfrm>
            <a:custGeom>
              <a:avLst/>
              <a:gdLst/>
              <a:ahLst/>
              <a:cxnLst/>
              <a:rect l="l" t="t" r="r" b="b"/>
              <a:pathLst>
                <a:path w="3571119" h="349882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34475" y="5143500"/>
            <a:ext cx="944597" cy="813231"/>
            <a:chOff x="0" y="0"/>
            <a:chExt cx="406400" cy="3498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349882"/>
            </a:xfrm>
            <a:custGeom>
              <a:avLst/>
              <a:gdLst/>
              <a:ahLst/>
              <a:cxnLst/>
              <a:rect l="l" t="t" r="r" b="b"/>
              <a:pathLst>
                <a:path w="406400" h="349882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2E6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59777" y="5143500"/>
            <a:ext cx="944597" cy="813231"/>
            <a:chOff x="0" y="0"/>
            <a:chExt cx="406400" cy="3498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6400" cy="349882"/>
            </a:xfrm>
            <a:custGeom>
              <a:avLst/>
              <a:gdLst/>
              <a:ahLst/>
              <a:cxnLst/>
              <a:rect l="l" t="t" r="r" b="b"/>
              <a:pathLst>
                <a:path w="406400" h="349882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2589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38489" y="5297703"/>
            <a:ext cx="637846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 spc="-127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Giảng viên hướng dẫn: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9439" y="6179680"/>
            <a:ext cx="804836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TS. Thạch Kọng Saoane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599C-938D-802F-921C-74A1C54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3BDF61-DD40-474C-36CA-02894DC94660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1103811-F04F-CF14-56D7-A828B76BB7B6}"/>
              </a:ext>
            </a:extLst>
          </p:cNvPr>
          <p:cNvSpPr txBox="1"/>
          <p:nvPr/>
        </p:nvSpPr>
        <p:spPr>
          <a:xfrm>
            <a:off x="1226984" y="664249"/>
            <a:ext cx="14651526" cy="10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5"/>
              </a:lnSpc>
            </a:pPr>
            <a:r>
              <a:rPr lang="vi-VN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4. SO SÁNH CHƯƠNG TRÌNH ĐÀO TẠO GIỮA 4 TRƯỜNG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FFE5CC0-712D-DF1C-B8B6-931E191C0C6F}"/>
              </a:ext>
            </a:extLst>
          </p:cNvPr>
          <p:cNvSpPr/>
          <p:nvPr/>
        </p:nvSpPr>
        <p:spPr>
          <a:xfrm>
            <a:off x="1190581" y="1986528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80680BF9-12C4-1509-8A26-81AEA0164F7D}"/>
              </a:ext>
            </a:extLst>
          </p:cNvPr>
          <p:cNvSpPr/>
          <p:nvPr/>
        </p:nvSpPr>
        <p:spPr>
          <a:xfrm>
            <a:off x="1190581" y="1986528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FCDCFF-D7D3-BB51-74D9-D80F8CAA48D7}"/>
              </a:ext>
            </a:extLst>
          </p:cNvPr>
          <p:cNvSpPr txBox="1"/>
          <p:nvPr/>
        </p:nvSpPr>
        <p:spPr>
          <a:xfrm>
            <a:off x="880287" y="2286792"/>
            <a:ext cx="10867792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 chí: Số lượng tín chỉ (TC) &amp; Môn chuyên ngành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Hạng 1: ĐH Trà Vinh (TVU) - Tốt nhất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(Cao nhất).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cộng: Có môn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"Tin học ứng dụng trong Y khoa"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 TC - Bắt buộc).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Hạng 2 &amp; 3: Nam Cần Thơ (NCT) &amp; Võ Trường Toản (VTT) - Khá/TB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6 - 8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 điểm: Có môn tin học y khoa nhưng chủ yếu là tự chọn hoặc chưa chuyên sâu.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Hạng 4: Y Dược Cần Thơ (CTUMP) - Yếu nhất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(Thấp nhất).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trừ: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môn chuyên ngành, chỉ có tin học đại cương.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CAF85A2-830F-9EC4-2DD8-2F8A341CBE40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5A49FED-0CC6-C558-6634-5B8D7BEE7969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9CAFC51-6403-A910-B4F2-5F1601E86813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46E3C15-D84A-1A07-6D5E-9B3B423E644E}"/>
              </a:ext>
            </a:extLst>
          </p:cNvPr>
          <p:cNvGrpSpPr/>
          <p:nvPr/>
        </p:nvGrpSpPr>
        <p:grpSpPr>
          <a:xfrm>
            <a:off x="13974086" y="2521731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9BC8F48-95A1-DF63-B296-241F24E899C6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AD2E9DF-D5C5-75E1-30DA-37E86D94EF50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D3E2017-6227-5BFB-B6AA-CDEF8BAA8A16}"/>
              </a:ext>
            </a:extLst>
          </p:cNvPr>
          <p:cNvGrpSpPr/>
          <p:nvPr/>
        </p:nvGrpSpPr>
        <p:grpSpPr>
          <a:xfrm>
            <a:off x="14206665" y="2767611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938A2F-67B6-0369-7F10-1F3AA6E9A653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7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FFF314F-E34B-D7CA-9EA9-EADD047657A7}"/>
              </a:ext>
            </a:extLst>
          </p:cNvPr>
          <p:cNvSpPr/>
          <p:nvPr/>
        </p:nvSpPr>
        <p:spPr>
          <a:xfrm>
            <a:off x="13977767" y="8546352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BEAA7A6-8716-D2AE-BB80-97ECA4A56012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0AAB9F8-8798-C62A-C0CF-9A8710FF7A94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8DFF16A-6BDD-FC13-5CA9-91882F9E6669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297A3-C1FE-7B30-73F7-E7D07BCA4E63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F846902-EAC2-6EB3-7F6E-0438F5D16B01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7396659-2755-AF98-3928-E41644CB1DF4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5BA2232-A7FC-3B4C-90D4-8E3E0B813923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4BDF2F1-2324-0FF8-C44B-360DDB733CB4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BF34C0A-E2CE-13A8-EB63-3D888E51DC19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40237CF2-A67D-CC95-698A-77571D991248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F60FB47-0451-A357-D7D9-54DE5D233596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9EC4CB65-42E1-903C-7058-3E6D637A2154}"/>
              </a:ext>
            </a:extLst>
          </p:cNvPr>
          <p:cNvSpPr/>
          <p:nvPr/>
        </p:nvSpPr>
        <p:spPr>
          <a:xfrm>
            <a:off x="152400" y="98659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A017275-CFCB-D9FD-ACAE-5014D947F567}"/>
              </a:ext>
            </a:extLst>
          </p:cNvPr>
          <p:cNvSpPr txBox="1"/>
          <p:nvPr/>
        </p:nvSpPr>
        <p:spPr>
          <a:xfrm>
            <a:off x="880287" y="2282608"/>
            <a:ext cx="10867792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sánh về Nội dung Đào tạo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 CÓ và cái THIẾU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giống nhau: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 cả đều dạy: Tin học cơ bản (Office, Internet), Xác suất thống kê.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 khác biệt lớn: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TVU: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khoa CNTT hỗ trợ → Dạy được ứng dụng trong Y.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CTUMP: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Không có khoa CNTT → Chỉ dạy kiến thức phổ thông.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yếu chung (Cả 4 trường):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hoàn toàn các nội dung hiện đại: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AI, Big Data, Telemedicine, Blockchain.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hành: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Thiếu phòng Lab mô phỏng hệ thống bệnh viện (HIS/EMR).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83C9E3FF-7EDB-390F-2E84-398EFAE107BC}"/>
              </a:ext>
            </a:extLst>
          </p:cNvPr>
          <p:cNvSpPr txBox="1"/>
          <p:nvPr/>
        </p:nvSpPr>
        <p:spPr>
          <a:xfrm>
            <a:off x="855824" y="2260369"/>
            <a:ext cx="10867792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khoảng cách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với chuẩn Quốc tế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 số lượng tín chỉ: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ĐBSCL: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2 - 3%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tổng chương trình.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Quốc tế: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10 - 15%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tổng chương trình.</a:t>
            </a:r>
          </a:p>
          <a:p>
            <a:pPr lvl="1"/>
            <a:r>
              <a:rPr lang="vi-VN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Còn khoảng cách rất lớn.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 chất lượng: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85%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nội dung công nghệ mới.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Ước tính cần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5-10 năm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để bắt kịp nếu không thay đổi ngay.</a:t>
            </a:r>
          </a:p>
        </p:txBody>
      </p:sp>
    </p:spTree>
    <p:extLst>
      <p:ext uri="{BB962C8B-B14F-4D97-AF65-F5344CB8AC3E}">
        <p14:creationId xmlns:p14="http://schemas.microsoft.com/office/powerpoint/2010/main" val="282116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27" grpId="0"/>
      <p:bldP spid="27" grpId="1"/>
      <p:bldP spid="32" grpId="0"/>
      <p:bldP spid="3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A2E7E-4858-1998-A0EE-C5CD6CCE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B1D847-D33F-403A-DFE6-0DEE69A476BE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DAD7575-19F3-DC0A-430A-4CEBD56CFD4A}"/>
              </a:ext>
            </a:extLst>
          </p:cNvPr>
          <p:cNvSpPr txBox="1"/>
          <p:nvPr/>
        </p:nvSpPr>
        <p:spPr>
          <a:xfrm>
            <a:off x="990600" y="664249"/>
            <a:ext cx="15895325" cy="10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5"/>
              </a:lnSpc>
            </a:pPr>
            <a:r>
              <a:rPr lang="vi-VN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5. PHÂN TÍCH SWOT THỰC TRẠNG ĐÀO TẠO Y TẾ SỐ TẠI ĐBSCL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5FEB8FE-0EAB-2891-0323-06C8497FE81D}"/>
              </a:ext>
            </a:extLst>
          </p:cNvPr>
          <p:cNvSpPr/>
          <p:nvPr/>
        </p:nvSpPr>
        <p:spPr>
          <a:xfrm>
            <a:off x="1190581" y="1986528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1108D8D-06E1-8818-434A-2EBCD9EDE837}"/>
              </a:ext>
            </a:extLst>
          </p:cNvPr>
          <p:cNvSpPr/>
          <p:nvPr/>
        </p:nvSpPr>
        <p:spPr>
          <a:xfrm>
            <a:off x="1190581" y="1986528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B95ACE-46B1-51B1-C93D-A8D6490CDF3E}"/>
              </a:ext>
            </a:extLst>
          </p:cNvPr>
          <p:cNvSpPr txBox="1"/>
          <p:nvPr/>
        </p:nvSpPr>
        <p:spPr>
          <a:xfrm>
            <a:off x="880287" y="2286792"/>
            <a:ext cx="10867792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MẠNH - Lợi thế cấu trúc đặc biệt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 thế "2 trong 1" độc đáo: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3/4 trường (TVU, NCT, VTT)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cả Khoa Y và Khoa CNTT trong cùng một trường.</a:t>
            </a:r>
          </a:p>
          <a:p>
            <a:pPr lvl="1"/>
            <a:r>
              <a:rPr lang="vi-VN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sánh: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Tốt hơn Hà Nội/TP.HCM (nơi trường Y và trường Bách Khoa thường tách biệt), giúp dễ dàng liên kết đào tạo và chia sẻ nguồn lực.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hạ tầng sẵn có: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trường đều đã có phòng máy, hệ thống E-learning (LMS) và kinh nghiệm triển khai học trực tuyến sau dịch COVID-19.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 lưới thực hành: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Sẵn có mối quan hệ chặt chẽ với các bệnh viện lớn tại ĐBSCL (BV Trung ương Cần Thơ, BV tỉnh...) để triển khai thực tập.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5CE49E3-0C57-A001-900B-2486E5ED594A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861E0F8-B22A-151C-9F59-4FB9105E064B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682897-D5F7-C505-F8C0-1072EB7F5165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2A904A-CEC2-6D8E-42D6-958FAE7F8E01}"/>
              </a:ext>
            </a:extLst>
          </p:cNvPr>
          <p:cNvGrpSpPr/>
          <p:nvPr/>
        </p:nvGrpSpPr>
        <p:grpSpPr>
          <a:xfrm>
            <a:off x="13974086" y="2521731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E883D79-5D16-6E0E-8E06-7993A2547BAB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55C1FC9-CAB4-99C5-BFF0-5915F7E36C84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86AB0A2-6DD0-C4F3-888A-42A19A6BA96B}"/>
              </a:ext>
            </a:extLst>
          </p:cNvPr>
          <p:cNvGrpSpPr/>
          <p:nvPr/>
        </p:nvGrpSpPr>
        <p:grpSpPr>
          <a:xfrm>
            <a:off x="14206665" y="2767611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2263453-15FF-868C-0080-F6CA74BD0959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7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D82C7837-74C4-6961-4B01-4F04E5B081B8}"/>
              </a:ext>
            </a:extLst>
          </p:cNvPr>
          <p:cNvSpPr/>
          <p:nvPr/>
        </p:nvSpPr>
        <p:spPr>
          <a:xfrm>
            <a:off x="13977767" y="8546352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C050B3E-A477-379A-5948-3A1CC7DAB19A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F1A38C-B465-1EAE-F42B-07C93983D696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B2AF5FD-E857-06D9-2495-E7B891A6D204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C6ED1E8-07D3-EFB0-0041-95ECD2E15D5F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00DEC87-5C42-468C-1468-30EBE6C8E1C6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603E157-8F4C-308D-9984-B49EC59CE460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430ABA1F-16F6-0496-8C03-705418F99825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6ACF290-A9A7-A975-2500-41705DC722E8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1E35E76-BF08-2380-F18D-03D4D158C8FE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3C8F6E8B-B854-D8C2-C93F-0A87BEF888C9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B3A002F-0E28-1405-2A72-DB6595FFDC85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9B7A4370-9D3F-64BA-026E-421D49979081}"/>
              </a:ext>
            </a:extLst>
          </p:cNvPr>
          <p:cNvSpPr/>
          <p:nvPr/>
        </p:nvSpPr>
        <p:spPr>
          <a:xfrm>
            <a:off x="152400" y="98659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6B811985-AF59-5F4C-6ADF-9DFE90D56748}"/>
              </a:ext>
            </a:extLst>
          </p:cNvPr>
          <p:cNvSpPr txBox="1"/>
          <p:nvPr/>
        </p:nvSpPr>
        <p:spPr>
          <a:xfrm>
            <a:off x="845248" y="2283338"/>
            <a:ext cx="10867792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 YẾU - Những lỗ hổng lớn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chương trình chuyên sâu: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 có mã ngành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"Tin học Y tế"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hoặc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"Y tế số"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riêng biệt.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Tỷ lệ tín chỉ CNTT quá thấp: Chỉ chiếm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~2-3%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(trong khi chuẩn quốc tế là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10-15%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đào tạo lỗi thời: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Nặng về tin học văn phòng cơ bản.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hoàn toàn: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AI, Big Data trong Y tế.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 lực "lệch pha":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trầm trọng giảng viên có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chuyên môn kép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Giảng viên Y thì yếu công nghệ, giảng viên CNTT thì không hiểu lâm sàng.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 môi trường thực tế: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 không được thực hành trên các hệ thống mô phỏng hoặc thực tế.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18B54C7-C136-9441-0030-70E30001FEA2}"/>
              </a:ext>
            </a:extLst>
          </p:cNvPr>
          <p:cNvSpPr txBox="1"/>
          <p:nvPr/>
        </p:nvSpPr>
        <p:spPr>
          <a:xfrm>
            <a:off x="810209" y="2317756"/>
            <a:ext cx="10867792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HỘI - Thời điểm vàng để thay đổi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 sách thúc đẩy: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 định của Bộ Y tế: Mục tiêu đến năm 2025,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100% bệnh viện tuyến TW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80% BV tuyến tỉnh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phải có bệnh án điện tử (EMR).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 cầu thị trường bùng nổ: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bệnh viện và doanh nghiệp công nghệ đang "khát" nhân lực biết vận hành HIS/EMR và phân tích dữ liệu y tế.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Tiềm năng liên kết vùng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hình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"Bù trừ"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CTUMP (mạnh về Y) hợp tác với TVU/NCT (mạnh về CNTT) để đào tạo chéo, chia sẻ giảng viên và phòng Lab.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hội hợp tác quốc tế (như NCT đang làm với Ấn Độ) để chuyển giao công nghệ Telemedicine.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D927F0E-541D-61A9-704D-3F2755C96077}"/>
              </a:ext>
            </a:extLst>
          </p:cNvPr>
          <p:cNvSpPr txBox="1"/>
          <p:nvPr/>
        </p:nvSpPr>
        <p:spPr>
          <a:xfrm>
            <a:off x="841567" y="2342733"/>
            <a:ext cx="10867792" cy="560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THÁCH THỨC - Rào cản cần vượt qua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tài chính: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 phí đầu tư cho hệ thống Y tế số rất lớn (hàng tỷ đồng), khó khăn cho ngân sách các trường ĐBSCL.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 độ đào thải công nghệ: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 kỳ công nghệ y tế thay đổi nhanh (2-3 năm), chương trình đào tạo cứng nhắc sẽ không cập nhật kịp.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Cạnh tranh nhân lực: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 cơ "chảy máu chất xám": Giảng viên giỏi và sinh viên xuất sắc thường bị thu hút về TP.HCM hoặc Hà Nội.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Rào cản tư duy: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 Y vẫn còn tâm lý "CNTT là việc của kỹ sư", chưa coi đây là kỹ năng nghề nghiệp bắt buộc</a:t>
            </a:r>
          </a:p>
        </p:txBody>
      </p:sp>
    </p:spTree>
    <p:extLst>
      <p:ext uri="{BB962C8B-B14F-4D97-AF65-F5344CB8AC3E}">
        <p14:creationId xmlns:p14="http://schemas.microsoft.com/office/powerpoint/2010/main" val="174649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6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D26EC-675E-822D-2D52-55D076921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F7EC6B-ED27-2E69-4A08-8A478B4EFC9B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4C8AD74-E2A4-D7B7-9712-63D48DE2CEC6}"/>
              </a:ext>
            </a:extLst>
          </p:cNvPr>
          <p:cNvSpPr txBox="1"/>
          <p:nvPr/>
        </p:nvSpPr>
        <p:spPr>
          <a:xfrm>
            <a:off x="1226983" y="664249"/>
            <a:ext cx="16246393" cy="10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5"/>
              </a:lnSpc>
            </a:pPr>
            <a:r>
              <a:rPr lang="vi-VN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6. ĐỀ XUẤT GIẢI PHÁP ĐỂ NÂNG CAO CHẤT LƯỢNG ĐÀO TẠO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6434DB9-0095-B354-3F57-370664D84334}"/>
              </a:ext>
            </a:extLst>
          </p:cNvPr>
          <p:cNvSpPr/>
          <p:nvPr/>
        </p:nvSpPr>
        <p:spPr>
          <a:xfrm>
            <a:off x="1190581" y="1986528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73EEDF1-AB29-5127-5B8D-35BA09C31B0D}"/>
              </a:ext>
            </a:extLst>
          </p:cNvPr>
          <p:cNvSpPr/>
          <p:nvPr/>
        </p:nvSpPr>
        <p:spPr>
          <a:xfrm>
            <a:off x="1190581" y="1986528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B37F8CB-56AF-6CCA-D0A0-F58BA0D5EE78}"/>
              </a:ext>
            </a:extLst>
          </p:cNvPr>
          <p:cNvSpPr txBox="1"/>
          <p:nvPr/>
        </p:nvSpPr>
        <p:spPr>
          <a:xfrm>
            <a:off x="880287" y="2286792"/>
            <a:ext cx="13097480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5 Giải pháp Chiến lược</a:t>
            </a:r>
          </a:p>
          <a:p>
            <a:endParaRPr lang="vi-V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tiêu: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Nâng cao chất lượng đào tạo Y tế số tại ĐBSCL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Tận dụng lợi thế cấu trúc: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Khai thác mô hình trường có cả khoa Y và CNTT.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 hóa nội dung: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Cập nhật theo lộ trình quốc tế (AI, Big Data).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 kết vùng: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Thành lập "Liên minh Y tế Số ĐBSCL".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 triển nhân lực: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Đào tạo giảng viên có chuyên môn kép.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 tư hạ tầng: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Xây dựng phòng Lab Y tế số chuyên biệt.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F079381-08CA-34AD-FEF2-A21FDC917B5A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AC4E9FE-E3CF-B44B-8920-9EA81BDE73C4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6BE7203-1B79-4DAE-0460-9C368197EB7E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BD40799-89A3-BD59-4A5D-B2174C623769}"/>
              </a:ext>
            </a:extLst>
          </p:cNvPr>
          <p:cNvGrpSpPr/>
          <p:nvPr/>
        </p:nvGrpSpPr>
        <p:grpSpPr>
          <a:xfrm>
            <a:off x="13974086" y="2521731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36B8981-5BE8-5C56-5CDD-B3277133BCBE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110745D-2884-BBB1-3320-42534E81EC1E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6603160-6828-FC78-8A90-C48A6FBCC927}"/>
              </a:ext>
            </a:extLst>
          </p:cNvPr>
          <p:cNvGrpSpPr/>
          <p:nvPr/>
        </p:nvGrpSpPr>
        <p:grpSpPr>
          <a:xfrm>
            <a:off x="14206665" y="2767611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F7716E9-B7C8-2FDC-3EBB-3DB463789388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7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935ECC64-31A1-BB85-45CF-8918A37CE057}"/>
              </a:ext>
            </a:extLst>
          </p:cNvPr>
          <p:cNvSpPr/>
          <p:nvPr/>
        </p:nvSpPr>
        <p:spPr>
          <a:xfrm>
            <a:off x="13977767" y="8546352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EACBF9C-C67F-9B76-FEEA-4C0C321F62CB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3B6408B-15C2-8C28-EED4-A811C84FB8CE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C7073C0-17F3-FCED-C301-4E83F0541DB5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34EA303-812D-3920-1B98-89559F3EFD71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7BDB799-CEBE-4DD6-95FF-D2A4D9E0BD39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EE13F83-5BAD-3477-421E-6F555EA94700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B180070-B143-5469-C5D4-3841EE2EA286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49D12AB-31E0-E2C2-337F-9FC6A073190C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59ADAC48-4F2D-C24C-F46E-EF0B7A093797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28B14E5E-4E74-A83D-A38D-3FC344FD2863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F2C59EF-23EB-56E9-D5AA-4290A3411EAB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9EA9B8FD-C6E5-10F4-F1FA-FC97307B392D}"/>
              </a:ext>
            </a:extLst>
          </p:cNvPr>
          <p:cNvSpPr/>
          <p:nvPr/>
        </p:nvSpPr>
        <p:spPr>
          <a:xfrm>
            <a:off x="152400" y="98659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415CBA24-2B4D-821C-4C49-962DA2191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16" y="3192991"/>
            <a:ext cx="11476988" cy="435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1 - Khai thác Lợi thế Cấu trúc (3/4 trường)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Ngắn hạn (2025-2026): Điều chỉnh chương trình ngay lập tức</a:t>
            </a:r>
            <a:endParaRPr kumimoji="0" lang="vi-VN" altLang="vi-V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TVU: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Nâng thời lượng môn Tin học Y khoa (2 TC -&gt;3 TC).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NCT: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Chuyển từ môn </a:t>
            </a:r>
            <a:r>
              <a:rPr kumimoji="0" lang="vi-VN" altLang="vi-VN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 chọn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kumimoji="0" lang="vi-VN" altLang="vi-VN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 buộc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VTT: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Tách môn Tin học chung thành: Cơ bản + Chuyên ngành 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CTUMP:</a:t>
            </a: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Mở ngay môn "Tin học Y tế" (mời giảng viên TVU hỗ trợ).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 hạn (2027-2029): Liên kết sâu</a:t>
            </a:r>
            <a:endParaRPr kumimoji="0" lang="vi-VN" altLang="vi-V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lập nhóm chuyên môn chung giữa khoa Y và CNTT.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 được học chéo tín chỉ giữa hai khoa.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2838A5C7-6F97-D9C5-CC45-0A707388D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90" y="3163320"/>
            <a:ext cx="12868582" cy="435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2 - Lộ trình Nâng cấp Nội dung 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Giai đoạn 1 (2025 - 2026): Nền tảng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 Tin học Y tế nâng cao &amp; Thực hành HIS/EMR.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 vị dẫn đầu: TVU.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Giai đoạn 2 (2027 - 2028): Mở rộng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 Khám chữa bệnh từ xa &amp; Phân tích dữ liệu Y tế.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Trách nhiệm: Cả 4 trường cùng triển khai.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Giai đoạn 3 (2029 - 2030): Công nghệ cao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 AI (Trí tuệ nhân tạo), Big Data, Internet vạn vật y tế.</a:t>
            </a:r>
          </a:p>
          <a:p>
            <a:pPr lvl="1"/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cộng bổ sung: 15 Tín chỉ.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45F8C6D-07B2-1372-BDA5-3680263B0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264" y="3236677"/>
            <a:ext cx="12868582" cy="349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3 - Thành lập "Liên minh Y tế Số ĐBSCL"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tiêu: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sẻ giảng viên, phòng Lab và công nhận chứng chỉ chung.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công vai trò: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TVU (Đầu tàu):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sẻ kinh nghiệm và chương trình khung.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CTUMP (Chuyên môn Y):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Hỗ trợ kiến thức lâm sàng cho khoa CNTT các trường bạn.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NCT (Cầu nối quốc tế):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sẻ kinh nghiệm hợp tác từ Ấn Độ.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VTT (Đổi mới):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Thử nghiệm các mô hình đào tạo linh hoạt.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E1F7095B-25B8-F7F0-099F-A8BDFF54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147" y="3177467"/>
            <a:ext cx="12868582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800" b="1" dirty="0"/>
              <a:t>Giải pháp 4 &amp; 5 - Con người và Hạ tầng</a:t>
            </a:r>
          </a:p>
          <a:p>
            <a:r>
              <a:rPr lang="vi-VN" sz="2800" b="1" dirty="0"/>
              <a:t>1. Phát triển Giảng viên (Giải quyết thiếu hụt nhân sự kép)</a:t>
            </a:r>
            <a:endParaRPr lang="vi-VN" sz="2800" dirty="0"/>
          </a:p>
          <a:p>
            <a:r>
              <a:rPr lang="vi-VN" sz="2800" b="1" dirty="0"/>
              <a:t>Ngắn hạn:</a:t>
            </a:r>
            <a:r>
              <a:rPr lang="vi-VN" sz="2800" dirty="0"/>
              <a:t> Đào tạo chéo (Giảng viên Y học thêm IT và ngược lại), mời chuyên gia, giảng dạy theo nhóm (Team teaching).</a:t>
            </a:r>
          </a:p>
          <a:p>
            <a:r>
              <a:rPr lang="vi-VN" sz="2800" b="1" dirty="0"/>
              <a:t>Dài hạn:</a:t>
            </a:r>
            <a:r>
              <a:rPr lang="vi-VN" sz="2800" dirty="0"/>
              <a:t> Cử đi học Thạc sĩ/Tiến sĩ nước ngoài; Tuyển dụng sinh viên giỏi ngành kép.</a:t>
            </a:r>
          </a:p>
          <a:p>
            <a:r>
              <a:rPr lang="vi-VN" sz="2800" b="1" dirty="0"/>
              <a:t>2. Đầu tư Cơ sở vật chất (Phòng Lab Y tế số)</a:t>
            </a:r>
            <a:endParaRPr lang="vi-VN" sz="2800" dirty="0"/>
          </a:p>
          <a:p>
            <a:r>
              <a:rPr lang="vi-VN" sz="2800" b="1" dirty="0"/>
              <a:t>Mô hình:</a:t>
            </a:r>
            <a:r>
              <a:rPr lang="vi-VN" sz="2800" dirty="0"/>
              <a:t> Phòng máy (30-40 PC) + Phần mềm mã nguồn mở (OpenEMR, OpenMRS).</a:t>
            </a:r>
          </a:p>
          <a:p>
            <a:r>
              <a:rPr lang="vi-VN" sz="2800" b="1" dirty="0"/>
              <a:t>Công cụ:</a:t>
            </a:r>
            <a:r>
              <a:rPr lang="vi-VN" sz="2800" dirty="0"/>
              <a:t> Cài đặt sẵn Python, R, SPSS, phần mềm xử lý ảnh 3D.</a:t>
            </a:r>
          </a:p>
          <a:p>
            <a:r>
              <a:rPr lang="vi-VN" sz="2800" b="1" dirty="0"/>
              <a:t>Kinh phí dự kiến:</a:t>
            </a:r>
            <a:r>
              <a:rPr lang="vi-VN" sz="2800" dirty="0"/>
              <a:t> 500 triệu - 1 tỷ VNĐ/trường.</a:t>
            </a:r>
          </a:p>
        </p:txBody>
      </p:sp>
    </p:spTree>
    <p:extLst>
      <p:ext uri="{BB962C8B-B14F-4D97-AF65-F5344CB8AC3E}">
        <p14:creationId xmlns:p14="http://schemas.microsoft.com/office/powerpoint/2010/main" val="378433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6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492D-833F-C447-1F48-A758007BF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EAAC1B-B526-6AA4-A24A-24644F0CC98B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4BCA42B-99D9-DC96-A470-98FD095901A9}"/>
              </a:ext>
            </a:extLst>
          </p:cNvPr>
          <p:cNvSpPr txBox="1"/>
          <p:nvPr/>
        </p:nvSpPr>
        <p:spPr>
          <a:xfrm>
            <a:off x="1057539" y="1869840"/>
            <a:ext cx="1089663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KẾT LUẬN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B3E0F98-91E7-E6D1-D598-3F65E3304BC0}"/>
              </a:ext>
            </a:extLst>
          </p:cNvPr>
          <p:cNvSpPr/>
          <p:nvPr/>
        </p:nvSpPr>
        <p:spPr>
          <a:xfrm>
            <a:off x="1028700" y="3217039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1F7C50D-59C9-D91D-C6B4-47907309C4E3}"/>
              </a:ext>
            </a:extLst>
          </p:cNvPr>
          <p:cNvSpPr/>
          <p:nvPr/>
        </p:nvSpPr>
        <p:spPr>
          <a:xfrm>
            <a:off x="1028700" y="3217039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A886673-6798-A8D9-2CD3-B950C9E8E002}"/>
              </a:ext>
            </a:extLst>
          </p:cNvPr>
          <p:cNvSpPr txBox="1"/>
          <p:nvPr/>
        </p:nvSpPr>
        <p:spPr>
          <a:xfrm>
            <a:off x="1057539" y="3545711"/>
            <a:ext cx="10867792" cy="461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Từ kết quả nghiên cứu, đề tài rút ra các kết luận chính sau: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Y tế số là xu hướng tất yếu trong phát triển hệ thống y tế hiện đại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 tạo Y tế số tại các trường đại học ĐBSCL hiện còn hạn chế, chưa có chương trình đào tạo chuyên sâu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Nội dung đào tạo Y tế số trong chương trình Y khoa còn chiếm tỷ lệ thấp so với chuẩn quốc tế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Khu vực ĐBSCL có lợi thế đặc thù, với đa số trường khảo sát có đồng thời khoa Y và khoa CNTT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Nếu được đầu tư và khai thác hợp lý, khu vực ĐBSCL hoàn toàn có thể phát triển đào tạo nhân lực Y tế số chất lượng cao</a:t>
            </a:r>
          </a:p>
          <a:p>
            <a:pPr algn="just">
              <a:lnSpc>
                <a:spcPts val="3360"/>
              </a:lnSpc>
            </a:pPr>
            <a:endParaRPr lang="en-US" sz="2800" spc="-112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42ED743-F809-F140-E3D3-AB3696988C52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D6D1BD8-6137-ECE6-6546-9CF6D71CB8F9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7FBC87E-20A9-B0ED-6B4A-697DC3A2DABC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05D5D0E-1396-B004-2B21-B6D9F7D32D8F}"/>
              </a:ext>
            </a:extLst>
          </p:cNvPr>
          <p:cNvGrpSpPr/>
          <p:nvPr/>
        </p:nvGrpSpPr>
        <p:grpSpPr>
          <a:xfrm>
            <a:off x="12945386" y="2131189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565C0A-56A3-6E90-89BA-942001F3E00C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6CEA749-401A-78C1-214A-BF29430F03A5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2F89940-EA31-C50F-4E65-06E98FFE89EF}"/>
              </a:ext>
            </a:extLst>
          </p:cNvPr>
          <p:cNvGrpSpPr/>
          <p:nvPr/>
        </p:nvGrpSpPr>
        <p:grpSpPr>
          <a:xfrm>
            <a:off x="13174284" y="2377070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7F9CB77-FEF5-0087-AB45-E6F9369CD5C4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6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85358293-099C-C362-78CE-A8E7305F7BAE}"/>
              </a:ext>
            </a:extLst>
          </p:cNvPr>
          <p:cNvSpPr/>
          <p:nvPr/>
        </p:nvSpPr>
        <p:spPr>
          <a:xfrm>
            <a:off x="12945386" y="8155811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F8DA587-58A1-BA3C-ECB7-4CFD5629F1A9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FC29231-B6D9-4B5E-189C-527337C9E583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004DED4-D266-B868-32B4-E89436FB2AAC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637F1D6-A83D-723C-E21C-DC5EBF1443BE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62D3AB2-1B23-A3A8-DD1C-765661E5BCD7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86F0CA5-6740-8997-7A80-312D590E4CCF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1DD91F8-F330-1641-EDFB-B8BF63697FD4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3A5C386-89F6-0A5D-FFE0-B540F8E23529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9A98FCB5-BC9F-1816-EA8D-D4D75223D07B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E741E5B3-EF79-B59F-8581-C4B33CE9508F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5CE6DEC-D73F-3941-5C78-FB16483C8B1B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  <p:extLst>
      <p:ext uri="{BB962C8B-B14F-4D97-AF65-F5344CB8AC3E}">
        <p14:creationId xmlns:p14="http://schemas.microsoft.com/office/powerpoint/2010/main" val="91091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3256" y="0"/>
            <a:ext cx="9864744" cy="10287000"/>
            <a:chOff x="0" y="0"/>
            <a:chExt cx="152830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8307" cy="1593725"/>
            </a:xfrm>
            <a:custGeom>
              <a:avLst/>
              <a:gdLst/>
              <a:ahLst/>
              <a:cxnLst/>
              <a:rect l="l" t="t" r="r" b="b"/>
              <a:pathLst>
                <a:path w="1528307" h="1593725">
                  <a:moveTo>
                    <a:pt x="0" y="0"/>
                  </a:moveTo>
                  <a:lnTo>
                    <a:pt x="1528307" y="0"/>
                  </a:lnTo>
                  <a:lnTo>
                    <a:pt x="15283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559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13438" y="0"/>
            <a:ext cx="3932061" cy="10287000"/>
            <a:chOff x="0" y="0"/>
            <a:chExt cx="1409162" cy="36866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9162" cy="3686628"/>
            </a:xfrm>
            <a:custGeom>
              <a:avLst/>
              <a:gdLst/>
              <a:ahLst/>
              <a:cxnLst/>
              <a:rect l="l" t="t" r="r" b="b"/>
              <a:pathLst>
                <a:path w="1409162" h="3686628">
                  <a:moveTo>
                    <a:pt x="0" y="0"/>
                  </a:moveTo>
                  <a:lnTo>
                    <a:pt x="1409162" y="0"/>
                  </a:lnTo>
                  <a:lnTo>
                    <a:pt x="1409162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409162" cy="371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3626545">
            <a:off x="5344664" y="4531209"/>
            <a:ext cx="13228970" cy="956820"/>
            <a:chOff x="0" y="0"/>
            <a:chExt cx="3484173" cy="2520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4173" cy="252002"/>
            </a:xfrm>
            <a:custGeom>
              <a:avLst/>
              <a:gdLst/>
              <a:ahLst/>
              <a:cxnLst/>
              <a:rect l="l" t="t" r="r" b="b"/>
              <a:pathLst>
                <a:path w="3484173" h="252002">
                  <a:moveTo>
                    <a:pt x="0" y="0"/>
                  </a:moveTo>
                  <a:lnTo>
                    <a:pt x="3484173" y="0"/>
                  </a:lnTo>
                  <a:lnTo>
                    <a:pt x="348417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84173" cy="29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3626545">
            <a:off x="5314151" y="4829368"/>
            <a:ext cx="13914503" cy="956820"/>
            <a:chOff x="0" y="0"/>
            <a:chExt cx="3664725" cy="2520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64725" cy="252002"/>
            </a:xfrm>
            <a:custGeom>
              <a:avLst/>
              <a:gdLst/>
              <a:ahLst/>
              <a:cxnLst/>
              <a:rect l="l" t="t" r="r" b="b"/>
              <a:pathLst>
                <a:path w="3664725" h="252002">
                  <a:moveTo>
                    <a:pt x="0" y="0"/>
                  </a:moveTo>
                  <a:lnTo>
                    <a:pt x="3664725" y="0"/>
                  </a:lnTo>
                  <a:lnTo>
                    <a:pt x="366472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664725" cy="29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436399" y="5231787"/>
            <a:ext cx="4927932" cy="7655039"/>
          </a:xfrm>
          <a:custGeom>
            <a:avLst/>
            <a:gdLst/>
            <a:ahLst/>
            <a:cxnLst/>
            <a:rect l="l" t="t" r="r" b="b"/>
            <a:pathLst>
              <a:path w="4927932" h="7655039">
                <a:moveTo>
                  <a:pt x="4927932" y="0"/>
                </a:moveTo>
                <a:lnTo>
                  <a:pt x="0" y="0"/>
                </a:lnTo>
                <a:lnTo>
                  <a:pt x="0" y="7655040"/>
                </a:lnTo>
                <a:lnTo>
                  <a:pt x="4927932" y="7655040"/>
                </a:lnTo>
                <a:lnTo>
                  <a:pt x="49279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 flipH="1" flipV="1">
            <a:off x="13917395" y="-1738447"/>
            <a:ext cx="5013526" cy="5298310"/>
          </a:xfrm>
          <a:custGeom>
            <a:avLst/>
            <a:gdLst/>
            <a:ahLst/>
            <a:cxnLst/>
            <a:rect l="l" t="t" r="r" b="b"/>
            <a:pathLst>
              <a:path w="5013526" h="5298310">
                <a:moveTo>
                  <a:pt x="5013526" y="5298309"/>
                </a:moveTo>
                <a:lnTo>
                  <a:pt x="0" y="5298309"/>
                </a:lnTo>
                <a:lnTo>
                  <a:pt x="0" y="0"/>
                </a:lnTo>
                <a:lnTo>
                  <a:pt x="5013526" y="0"/>
                </a:lnTo>
                <a:lnTo>
                  <a:pt x="5013526" y="52983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11928649" y="1028700"/>
            <a:ext cx="7419122" cy="6454696"/>
          </a:xfrm>
          <a:custGeom>
            <a:avLst/>
            <a:gdLst/>
            <a:ahLst/>
            <a:cxnLst/>
            <a:rect l="l" t="t" r="r" b="b"/>
            <a:pathLst>
              <a:path w="7419122" h="6454696">
                <a:moveTo>
                  <a:pt x="0" y="0"/>
                </a:moveTo>
                <a:lnTo>
                  <a:pt x="7419122" y="0"/>
                </a:lnTo>
                <a:lnTo>
                  <a:pt x="7419122" y="6454696"/>
                </a:lnTo>
                <a:lnTo>
                  <a:pt x="0" y="6454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12066747" y="1186822"/>
            <a:ext cx="7142926" cy="613845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43744" tIns="43744" rIns="43744" bIns="43744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45499" y="1426375"/>
            <a:ext cx="6585422" cy="565934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8"/>
              <a:stretch>
                <a:fillRect l="-49868" r="-290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8280088" y="4913143"/>
            <a:ext cx="4994386" cy="4345157"/>
          </a:xfrm>
          <a:custGeom>
            <a:avLst/>
            <a:gdLst/>
            <a:ahLst/>
            <a:cxnLst/>
            <a:rect l="l" t="t" r="r" b="b"/>
            <a:pathLst>
              <a:path w="4994386" h="4345157">
                <a:moveTo>
                  <a:pt x="0" y="0"/>
                </a:moveTo>
                <a:lnTo>
                  <a:pt x="4994386" y="0"/>
                </a:lnTo>
                <a:lnTo>
                  <a:pt x="4994386" y="4345157"/>
                </a:lnTo>
                <a:lnTo>
                  <a:pt x="0" y="434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2" name="Group 22"/>
          <p:cNvGrpSpPr/>
          <p:nvPr/>
        </p:nvGrpSpPr>
        <p:grpSpPr>
          <a:xfrm>
            <a:off x="8373052" y="5019587"/>
            <a:ext cx="4808458" cy="4132268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29447" tIns="29447" rIns="29447" bIns="2944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38309" y="5247542"/>
            <a:ext cx="4277945" cy="367635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9"/>
              <a:stretch>
                <a:fillRect l="-26388" r="-2638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90605" y="3855998"/>
            <a:ext cx="1236336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sz="5304" b="1" spc="-212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CẢM ƠN THẦY/CÔ ĐÃ LẮNG NGHE.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8" name="TextBox 38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2E64">
                <a:alpha val="100000"/>
              </a:srgbClr>
            </a:gs>
            <a:gs pos="100000">
              <a:srgbClr val="02589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626545">
            <a:off x="9608537" y="5007608"/>
            <a:ext cx="12314862" cy="624579"/>
            <a:chOff x="0" y="0"/>
            <a:chExt cx="3243420" cy="1644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3420" cy="164498"/>
            </a:xfrm>
            <a:custGeom>
              <a:avLst/>
              <a:gdLst/>
              <a:ahLst/>
              <a:cxnLst/>
              <a:rect l="l" t="t" r="r" b="b"/>
              <a:pathLst>
                <a:path w="3243420" h="164498">
                  <a:moveTo>
                    <a:pt x="0" y="0"/>
                  </a:moveTo>
                  <a:lnTo>
                    <a:pt x="3243420" y="0"/>
                  </a:lnTo>
                  <a:lnTo>
                    <a:pt x="3243420" y="164498"/>
                  </a:lnTo>
                  <a:lnTo>
                    <a:pt x="0" y="164498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43420" cy="202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26545">
            <a:off x="8649838" y="4759541"/>
            <a:ext cx="12933476" cy="956820"/>
            <a:chOff x="0" y="0"/>
            <a:chExt cx="3406347" cy="252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06348" cy="252002"/>
            </a:xfrm>
            <a:custGeom>
              <a:avLst/>
              <a:gdLst/>
              <a:ahLst/>
              <a:cxnLst/>
              <a:rect l="l" t="t" r="r" b="b"/>
              <a:pathLst>
                <a:path w="3406348" h="252002">
                  <a:moveTo>
                    <a:pt x="0" y="0"/>
                  </a:moveTo>
                  <a:lnTo>
                    <a:pt x="3406348" y="0"/>
                  </a:lnTo>
                  <a:lnTo>
                    <a:pt x="3406348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06347" cy="29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626545">
            <a:off x="-2076763" y="1673311"/>
            <a:ext cx="5837554" cy="956820"/>
            <a:chOff x="0" y="0"/>
            <a:chExt cx="1537463" cy="252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7463" cy="252002"/>
            </a:xfrm>
            <a:custGeom>
              <a:avLst/>
              <a:gdLst/>
              <a:ahLst/>
              <a:cxnLst/>
              <a:rect l="l" t="t" r="r" b="b"/>
              <a:pathLst>
                <a:path w="1537463" h="252002">
                  <a:moveTo>
                    <a:pt x="0" y="0"/>
                  </a:moveTo>
                  <a:lnTo>
                    <a:pt x="1537463" y="0"/>
                  </a:lnTo>
                  <a:lnTo>
                    <a:pt x="153746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37463" cy="29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3626545">
            <a:off x="-2375641" y="2008999"/>
            <a:ext cx="7017252" cy="956820"/>
            <a:chOff x="0" y="0"/>
            <a:chExt cx="1848165" cy="252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8165" cy="252002"/>
            </a:xfrm>
            <a:custGeom>
              <a:avLst/>
              <a:gdLst/>
              <a:ahLst/>
              <a:cxnLst/>
              <a:rect l="l" t="t" r="r" b="b"/>
              <a:pathLst>
                <a:path w="1848165" h="252002">
                  <a:moveTo>
                    <a:pt x="0" y="0"/>
                  </a:moveTo>
                  <a:lnTo>
                    <a:pt x="1848165" y="0"/>
                  </a:lnTo>
                  <a:lnTo>
                    <a:pt x="184816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48165" cy="290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4033419" y="3075846"/>
            <a:ext cx="4254581" cy="7211154"/>
          </a:xfrm>
          <a:custGeom>
            <a:avLst/>
            <a:gdLst/>
            <a:ahLst/>
            <a:cxnLst/>
            <a:rect l="l" t="t" r="r" b="b"/>
            <a:pathLst>
              <a:path w="4254581" h="7211154">
                <a:moveTo>
                  <a:pt x="4254581" y="0"/>
                </a:moveTo>
                <a:lnTo>
                  <a:pt x="0" y="0"/>
                </a:lnTo>
                <a:lnTo>
                  <a:pt x="0" y="7211154"/>
                </a:lnTo>
                <a:lnTo>
                  <a:pt x="4254581" y="7211154"/>
                </a:lnTo>
                <a:lnTo>
                  <a:pt x="42545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12232394" y="1762854"/>
            <a:ext cx="5026906" cy="6761293"/>
            <a:chOff x="0" y="0"/>
            <a:chExt cx="1323959" cy="17807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3959" cy="1780752"/>
            </a:xfrm>
            <a:custGeom>
              <a:avLst/>
              <a:gdLst/>
              <a:ahLst/>
              <a:cxnLst/>
              <a:rect l="l" t="t" r="r" b="b"/>
              <a:pathLst>
                <a:path w="1323959" h="1780752">
                  <a:moveTo>
                    <a:pt x="0" y="0"/>
                  </a:moveTo>
                  <a:lnTo>
                    <a:pt x="1323959" y="0"/>
                  </a:lnTo>
                  <a:lnTo>
                    <a:pt x="1323959" y="1780752"/>
                  </a:lnTo>
                  <a:lnTo>
                    <a:pt x="0" y="1780752"/>
                  </a:lnTo>
                  <a:close/>
                </a:path>
              </a:pathLst>
            </a:custGeom>
            <a:gradFill rotWithShape="1"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23959" cy="1818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56873" y="1978767"/>
            <a:ext cx="4577949" cy="6309565"/>
            <a:chOff x="0" y="0"/>
            <a:chExt cx="778799" cy="1073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8799" cy="1073381"/>
            </a:xfrm>
            <a:custGeom>
              <a:avLst/>
              <a:gdLst/>
              <a:ahLst/>
              <a:cxnLst/>
              <a:rect l="l" t="t" r="r" b="b"/>
              <a:pathLst>
                <a:path w="778799" h="1073381">
                  <a:moveTo>
                    <a:pt x="0" y="0"/>
                  </a:moveTo>
                  <a:lnTo>
                    <a:pt x="778799" y="0"/>
                  </a:lnTo>
                  <a:lnTo>
                    <a:pt x="778799" y="1073381"/>
                  </a:lnTo>
                  <a:lnTo>
                    <a:pt x="0" y="1073381"/>
                  </a:lnTo>
                  <a:close/>
                </a:path>
              </a:pathLst>
            </a:custGeom>
            <a:blipFill>
              <a:blip r:embed="rId4"/>
              <a:stretch>
                <a:fillRect l="-76930" r="-7693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57539" y="1445367"/>
            <a:ext cx="811530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b="1" spc="-3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Lý do </a:t>
            </a:r>
            <a:r>
              <a:rPr lang="en-US" sz="7804" b="1" spc="-3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chọn</a:t>
            </a:r>
            <a:r>
              <a:rPr lang="en-US" sz="7804" b="1" spc="-3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7804" b="1" spc="-3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đề</a:t>
            </a:r>
            <a:r>
              <a:rPr lang="en-US" sz="7804" b="1" spc="-3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7804" b="1" spc="-3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tài</a:t>
            </a:r>
            <a:endParaRPr lang="en-US" sz="7804" b="1" spc="-312" dirty="0">
              <a:solidFill>
                <a:srgbClr val="FFFFFF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028700" y="2729514"/>
            <a:ext cx="4973579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2" name="AutoShape 22"/>
          <p:cNvSpPr/>
          <p:nvPr/>
        </p:nvSpPr>
        <p:spPr>
          <a:xfrm>
            <a:off x="1028700" y="2729514"/>
            <a:ext cx="1906747" cy="0"/>
          </a:xfrm>
          <a:prstGeom prst="line">
            <a:avLst/>
          </a:prstGeom>
          <a:ln w="114300" cap="flat">
            <a:solidFill>
              <a:srgbClr val="95D1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3" name="Freeform 23"/>
          <p:cNvSpPr/>
          <p:nvPr/>
        </p:nvSpPr>
        <p:spPr>
          <a:xfrm>
            <a:off x="12232394" y="8524146"/>
            <a:ext cx="5026906" cy="320465"/>
          </a:xfrm>
          <a:custGeom>
            <a:avLst/>
            <a:gdLst/>
            <a:ahLst/>
            <a:cxnLst/>
            <a:rect l="l" t="t" r="r" b="b"/>
            <a:pathLst>
              <a:path w="5026906" h="320465">
                <a:moveTo>
                  <a:pt x="0" y="0"/>
                </a:moveTo>
                <a:lnTo>
                  <a:pt x="5026906" y="0"/>
                </a:lnTo>
                <a:lnTo>
                  <a:pt x="5026906" y="320466"/>
                </a:lnTo>
                <a:lnTo>
                  <a:pt x="0" y="320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TextBox 24"/>
          <p:cNvSpPr txBox="1"/>
          <p:nvPr/>
        </p:nvSpPr>
        <p:spPr>
          <a:xfrm>
            <a:off x="842014" y="3075846"/>
            <a:ext cx="10171160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Chuyển đổi số là xu hướng tất yếu trong lĩnh vực y tế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Sau đại dịch COVID-19, ứng dụng công nghệ số trong y tế trở nên cấp thiết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Nguồn nhân lực Y tế số là yếu tố then chốt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Hiện chưa có nghiên cứu tổng quan, hệ thống về đào tạo Y tế số tại ĐBSCL</a:t>
            </a:r>
          </a:p>
          <a:p>
            <a:pPr algn="just">
              <a:lnSpc>
                <a:spcPts val="3360"/>
              </a:lnSpc>
            </a:pPr>
            <a:endParaRPr lang="en-US" sz="2800" spc="-112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0" y="9713584"/>
            <a:ext cx="112286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6" name="AutoShape 26"/>
          <p:cNvSpPr/>
          <p:nvPr/>
        </p:nvSpPr>
        <p:spPr>
          <a:xfrm flipV="1">
            <a:off x="12232394" y="573416"/>
            <a:ext cx="605560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27" name="Group 27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7" name="TextBox 37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47723" y="0"/>
            <a:ext cx="7540277" cy="10287000"/>
            <a:chOff x="0" y="0"/>
            <a:chExt cx="116818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186" cy="1593725"/>
            </a:xfrm>
            <a:custGeom>
              <a:avLst/>
              <a:gdLst/>
              <a:ahLst/>
              <a:cxnLst/>
              <a:rect l="l" t="t" r="r" b="b"/>
              <a:pathLst>
                <a:path w="1168186" h="1593725">
                  <a:moveTo>
                    <a:pt x="0" y="0"/>
                  </a:moveTo>
                  <a:lnTo>
                    <a:pt x="1168186" y="0"/>
                  </a:lnTo>
                  <a:lnTo>
                    <a:pt x="11681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6224" r="-76224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40218" y="0"/>
            <a:ext cx="3777643" cy="10287000"/>
            <a:chOff x="0" y="0"/>
            <a:chExt cx="1353822" cy="36866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3822" cy="3686628"/>
            </a:xfrm>
            <a:custGeom>
              <a:avLst/>
              <a:gdLst/>
              <a:ahLst/>
              <a:cxnLst/>
              <a:rect l="l" t="t" r="r" b="b"/>
              <a:pathLst>
                <a:path w="1353822" h="3686628">
                  <a:moveTo>
                    <a:pt x="0" y="0"/>
                  </a:moveTo>
                  <a:lnTo>
                    <a:pt x="1353822" y="0"/>
                  </a:lnTo>
                  <a:lnTo>
                    <a:pt x="1353822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353822" cy="371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100719" y="3795091"/>
            <a:ext cx="4187281" cy="6491909"/>
          </a:xfrm>
          <a:custGeom>
            <a:avLst/>
            <a:gdLst/>
            <a:ahLst/>
            <a:cxnLst/>
            <a:rect l="l" t="t" r="r" b="b"/>
            <a:pathLst>
              <a:path w="4187281" h="6491909">
                <a:moveTo>
                  <a:pt x="4187281" y="0"/>
                </a:moveTo>
                <a:lnTo>
                  <a:pt x="0" y="0"/>
                </a:lnTo>
                <a:lnTo>
                  <a:pt x="0" y="6491909"/>
                </a:lnTo>
                <a:lnTo>
                  <a:pt x="4187281" y="6491909"/>
                </a:lnTo>
                <a:lnTo>
                  <a:pt x="41872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flipH="1" flipV="1">
            <a:off x="14088073" y="-2466686"/>
            <a:ext cx="4199927" cy="5508102"/>
          </a:xfrm>
          <a:custGeom>
            <a:avLst/>
            <a:gdLst/>
            <a:ahLst/>
            <a:cxnLst/>
            <a:rect l="l" t="t" r="r" b="b"/>
            <a:pathLst>
              <a:path w="4199927" h="5508102">
                <a:moveTo>
                  <a:pt x="4199927" y="5508101"/>
                </a:moveTo>
                <a:lnTo>
                  <a:pt x="0" y="5508101"/>
                </a:lnTo>
                <a:lnTo>
                  <a:pt x="0" y="0"/>
                </a:lnTo>
                <a:lnTo>
                  <a:pt x="4199927" y="0"/>
                </a:lnTo>
                <a:lnTo>
                  <a:pt x="4199927" y="55081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028700" y="2623516"/>
            <a:ext cx="10405743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Mục</a:t>
            </a:r>
            <a:r>
              <a:rPr lang="en-US" sz="7804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7804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tiêu</a:t>
            </a:r>
            <a:r>
              <a:rPr lang="en-US" sz="7804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7804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nghiên</a:t>
            </a:r>
            <a:r>
              <a:rPr lang="en-US" sz="7804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7804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cứu</a:t>
            </a:r>
            <a:endParaRPr lang="en-US" sz="7804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28700" y="3917715"/>
            <a:ext cx="9006852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2" name="AutoShape 12"/>
          <p:cNvSpPr/>
          <p:nvPr/>
        </p:nvSpPr>
        <p:spPr>
          <a:xfrm>
            <a:off x="1028700" y="3917715"/>
            <a:ext cx="2647244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057539" y="4246386"/>
            <a:ext cx="10859113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Nghiên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cứu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đánh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giá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thực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trạng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số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tại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các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trường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đại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khu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vực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ĐBSCL,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từ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đó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đề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xuất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giải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pháp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định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hướng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nâng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chất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lượng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nhân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lực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số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</a:p>
          <a:p>
            <a:pPr algn="just">
              <a:lnSpc>
                <a:spcPts val="3360"/>
              </a:lnSpc>
            </a:pP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Khảo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sát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chương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trình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phần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liên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quan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đến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số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tích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so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sánh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giữa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các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trường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Đánh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giá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điểm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mạnh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hạn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chế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hội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thách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thức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Đề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xuất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giải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pháp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nâng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chất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lượng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3360"/>
              </a:lnSpc>
            </a:pP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0" y="9713584"/>
            <a:ext cx="11916652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5" name="Group 15"/>
          <p:cNvGrpSpPr/>
          <p:nvPr/>
        </p:nvGrpSpPr>
        <p:grpSpPr>
          <a:xfrm>
            <a:off x="-636930" y="181861"/>
            <a:ext cx="8300363" cy="968231"/>
            <a:chOff x="0" y="0"/>
            <a:chExt cx="3571119" cy="41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1119" cy="416568"/>
            </a:xfrm>
            <a:custGeom>
              <a:avLst/>
              <a:gdLst/>
              <a:ahLst/>
              <a:cxnLst/>
              <a:rect l="l" t="t" r="r" b="b"/>
              <a:pathLst>
                <a:path w="3571119" h="416568">
                  <a:moveTo>
                    <a:pt x="3367919" y="0"/>
                  </a:moveTo>
                  <a:lnTo>
                    <a:pt x="0" y="0"/>
                  </a:lnTo>
                  <a:lnTo>
                    <a:pt x="203200" y="416568"/>
                  </a:lnTo>
                  <a:lnTo>
                    <a:pt x="3571119" y="416568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3367919" cy="464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058178" y="-823011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444806" y="1775766"/>
            <a:ext cx="1739838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sz="5500" b="1" spc="-22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ĐỐI TƯỢNG &amp; PHẠM VI NGHIÊN CỨU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36930" y="2804466"/>
            <a:ext cx="8300363" cy="813231"/>
            <a:chOff x="0" y="0"/>
            <a:chExt cx="3571119" cy="349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71119" cy="349882"/>
            </a:xfrm>
            <a:custGeom>
              <a:avLst/>
              <a:gdLst/>
              <a:ahLst/>
              <a:cxnLst/>
              <a:rect l="l" t="t" r="r" b="b"/>
              <a:pathLst>
                <a:path w="3571119" h="349882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367919" cy="39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57539" y="2999121"/>
            <a:ext cx="7489169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Đối tượng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nghiên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cứu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004" y="3731997"/>
            <a:ext cx="10729342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Chương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trình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ngành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CNTT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Các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môn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học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liên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quan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đến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tế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số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3360"/>
              </a:lnSpc>
            </a:pP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36930" y="6583578"/>
            <a:ext cx="8300363" cy="813231"/>
            <a:chOff x="0" y="0"/>
            <a:chExt cx="3571119" cy="349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71119" cy="349882"/>
            </a:xfrm>
            <a:custGeom>
              <a:avLst/>
              <a:gdLst/>
              <a:ahLst/>
              <a:cxnLst/>
              <a:rect l="l" t="t" r="r" b="b"/>
              <a:pathLst>
                <a:path w="3571119" h="349882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7539" y="6778233"/>
            <a:ext cx="748916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Phạm vi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thời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gian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539" y="7520634"/>
            <a:ext cx="1072934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Dữ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liệu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2023–2025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636930" y="4694022"/>
            <a:ext cx="8300363" cy="813231"/>
            <a:chOff x="0" y="0"/>
            <a:chExt cx="3571119" cy="349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71119" cy="349882"/>
            </a:xfrm>
            <a:custGeom>
              <a:avLst/>
              <a:gdLst/>
              <a:ahLst/>
              <a:cxnLst/>
              <a:rect l="l" t="t" r="r" b="b"/>
              <a:pathLst>
                <a:path w="3571119" h="349882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7539" y="4888677"/>
            <a:ext cx="748916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Phạm vi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không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gian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7539" y="5554878"/>
            <a:ext cx="1072934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trường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ĐH Trà Vinh, ĐH Y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Dược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Cần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Thơ, ĐH Nam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Cần</a:t>
            </a:r>
            <a:r>
              <a:rPr lang="en-US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Thơ, ĐH Võ Trường </a:t>
            </a:r>
            <a:r>
              <a:rPr lang="en-US" sz="2800" spc="-112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Toản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Freeform 19"/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0"/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1" name="Group 21"/>
          <p:cNvGrpSpPr/>
          <p:nvPr/>
        </p:nvGrpSpPr>
        <p:grpSpPr>
          <a:xfrm>
            <a:off x="12945386" y="1585266"/>
            <a:ext cx="4313914" cy="7116467"/>
            <a:chOff x="0" y="0"/>
            <a:chExt cx="1136175" cy="18742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6175" cy="1874296"/>
            </a:xfrm>
            <a:custGeom>
              <a:avLst/>
              <a:gdLst/>
              <a:ahLst/>
              <a:cxnLst/>
              <a:rect l="l" t="t" r="r" b="b"/>
              <a:pathLst>
                <a:path w="1136175" h="1874296">
                  <a:moveTo>
                    <a:pt x="0" y="0"/>
                  </a:moveTo>
                  <a:lnTo>
                    <a:pt x="1136175" y="0"/>
                  </a:lnTo>
                  <a:lnTo>
                    <a:pt x="1136175" y="1874296"/>
                  </a:lnTo>
                  <a:lnTo>
                    <a:pt x="0" y="1874296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136175" cy="191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74284" y="1822995"/>
            <a:ext cx="3856119" cy="6641011"/>
            <a:chOff x="0" y="0"/>
            <a:chExt cx="656002" cy="11297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6002" cy="1129767"/>
            </a:xfrm>
            <a:custGeom>
              <a:avLst/>
              <a:gdLst/>
              <a:ahLst/>
              <a:cxnLst/>
              <a:rect l="l" t="t" r="r" b="b"/>
              <a:pathLst>
                <a:path w="656002" h="1129767">
                  <a:moveTo>
                    <a:pt x="0" y="0"/>
                  </a:moveTo>
                  <a:lnTo>
                    <a:pt x="656002" y="0"/>
                  </a:lnTo>
                  <a:lnTo>
                    <a:pt x="656002" y="1129767"/>
                  </a:lnTo>
                  <a:lnTo>
                    <a:pt x="0" y="1129767"/>
                  </a:lnTo>
                  <a:close/>
                </a:path>
              </a:pathLst>
            </a:custGeom>
            <a:blipFill>
              <a:blip r:embed="rId6"/>
              <a:stretch>
                <a:fillRect l="-143182" r="-6298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945386" y="8701734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7" name="AutoShape 27"/>
          <p:cNvSpPr/>
          <p:nvPr/>
        </p:nvSpPr>
        <p:spPr>
          <a:xfrm>
            <a:off x="0" y="9713584"/>
            <a:ext cx="1178688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28" name="Group 28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8" name="TextBox 38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100719" y="3795091"/>
            <a:ext cx="4187281" cy="6491909"/>
          </a:xfrm>
          <a:custGeom>
            <a:avLst/>
            <a:gdLst/>
            <a:ahLst/>
            <a:cxnLst/>
            <a:rect l="l" t="t" r="r" b="b"/>
            <a:pathLst>
              <a:path w="4187281" h="6491909">
                <a:moveTo>
                  <a:pt x="4187281" y="0"/>
                </a:moveTo>
                <a:lnTo>
                  <a:pt x="0" y="0"/>
                </a:lnTo>
                <a:lnTo>
                  <a:pt x="0" y="6491909"/>
                </a:lnTo>
                <a:lnTo>
                  <a:pt x="4187281" y="6491909"/>
                </a:lnTo>
                <a:lnTo>
                  <a:pt x="41872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 flipV="1">
            <a:off x="-347792" y="0"/>
            <a:ext cx="4199927" cy="5508102"/>
          </a:xfrm>
          <a:custGeom>
            <a:avLst/>
            <a:gdLst/>
            <a:ahLst/>
            <a:cxnLst/>
            <a:rect l="l" t="t" r="r" b="b"/>
            <a:pathLst>
              <a:path w="4199927" h="5508102">
                <a:moveTo>
                  <a:pt x="0" y="5508102"/>
                </a:moveTo>
                <a:lnTo>
                  <a:pt x="4199927" y="5508102"/>
                </a:lnTo>
                <a:lnTo>
                  <a:pt x="4199927" y="0"/>
                </a:lnTo>
                <a:lnTo>
                  <a:pt x="0" y="0"/>
                </a:lnTo>
                <a:lnTo>
                  <a:pt x="0" y="55081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9283828" y="2481869"/>
            <a:ext cx="4097858" cy="6515193"/>
            <a:chOff x="0" y="0"/>
            <a:chExt cx="1363270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270" cy="2167467"/>
            </a:xfrm>
            <a:custGeom>
              <a:avLst/>
              <a:gdLst/>
              <a:ahLst/>
              <a:cxnLst/>
              <a:rect l="l" t="t" r="r" b="b"/>
              <a:pathLst>
                <a:path w="1363270" h="2167467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09097" y="2481869"/>
            <a:ext cx="4097858" cy="6515193"/>
            <a:chOff x="0" y="0"/>
            <a:chExt cx="1363270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3270" cy="2167467"/>
            </a:xfrm>
            <a:custGeom>
              <a:avLst/>
              <a:gdLst/>
              <a:ahLst/>
              <a:cxnLst/>
              <a:rect l="l" t="t" r="r" b="b"/>
              <a:pathLst>
                <a:path w="1363270" h="2167467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2277" y="2481869"/>
            <a:ext cx="4097858" cy="6515193"/>
            <a:chOff x="0" y="0"/>
            <a:chExt cx="1363270" cy="21674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3270" cy="2167467"/>
            </a:xfrm>
            <a:custGeom>
              <a:avLst/>
              <a:gdLst/>
              <a:ahLst/>
              <a:cxnLst/>
              <a:rect l="l" t="t" r="r" b="b"/>
              <a:pathLst>
                <a:path w="1363270" h="2167467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5109" y="6003391"/>
            <a:ext cx="407498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b="1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(TVU)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063" y="6928105"/>
            <a:ext cx="322707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cả khối ngành Y/Dược và Công nghệ Thông tin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848676" y="6656823"/>
            <a:ext cx="3465060" cy="0"/>
          </a:xfrm>
          <a:prstGeom prst="line">
            <a:avLst/>
          </a:prstGeom>
          <a:ln w="28575" cap="flat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779060" y="2736558"/>
            <a:ext cx="3604293" cy="2816975"/>
            <a:chOff x="0" y="0"/>
            <a:chExt cx="1199072" cy="9371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9072" cy="937148"/>
            </a:xfrm>
            <a:custGeom>
              <a:avLst/>
              <a:gdLst/>
              <a:ahLst/>
              <a:cxnLst/>
              <a:rect l="l" t="t" r="r" b="b"/>
              <a:pathLst>
                <a:path w="1199072" h="937148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6398" y="2849664"/>
            <a:ext cx="3389617" cy="2590763"/>
            <a:chOff x="0" y="0"/>
            <a:chExt cx="728378" cy="5567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8378" cy="556716"/>
            </a:xfrm>
            <a:custGeom>
              <a:avLst/>
              <a:gdLst/>
              <a:ahLst/>
              <a:cxnLst/>
              <a:rect l="l" t="t" r="r" b="b"/>
              <a:pathLst>
                <a:path w="728378" h="556716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6"/>
              <a:stretch>
                <a:fillRect t="-7753" b="-775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333051" y="5837495"/>
            <a:ext cx="322707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b="1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Y Dược Cần Thơ (CTUMP)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3051" y="6928105"/>
            <a:ext cx="322707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Trường chuyên ngành Y tế, không đào tạo CNTT chính quy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5202664" y="6656823"/>
            <a:ext cx="3465060" cy="0"/>
          </a:xfrm>
          <a:prstGeom prst="line">
            <a:avLst/>
          </a:prstGeom>
          <a:ln w="28575" cap="flat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24" name="Group 24"/>
          <p:cNvGrpSpPr/>
          <p:nvPr/>
        </p:nvGrpSpPr>
        <p:grpSpPr>
          <a:xfrm>
            <a:off x="5133048" y="2736558"/>
            <a:ext cx="3604293" cy="2816975"/>
            <a:chOff x="0" y="0"/>
            <a:chExt cx="1199072" cy="9371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99072" cy="937148"/>
            </a:xfrm>
            <a:custGeom>
              <a:avLst/>
              <a:gdLst/>
              <a:ahLst/>
              <a:cxnLst/>
              <a:rect l="l" t="t" r="r" b="b"/>
              <a:pathLst>
                <a:path w="1199072" h="937148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40386" y="2849664"/>
            <a:ext cx="3389617" cy="2590763"/>
            <a:chOff x="0" y="0"/>
            <a:chExt cx="728378" cy="5567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8378" cy="556716"/>
            </a:xfrm>
            <a:custGeom>
              <a:avLst/>
              <a:gdLst/>
              <a:ahLst/>
              <a:cxnLst/>
              <a:rect l="l" t="t" r="r" b="b"/>
              <a:pathLst>
                <a:path w="728378" h="556716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7"/>
              <a:stretch>
                <a:fillRect l="-23236" r="-2323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615116" y="5837495"/>
            <a:ext cx="3412403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b="1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Nam Cần Thơ (NCTU)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30565" y="6928105"/>
            <a:ext cx="3581507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Y khoa và Công nghệ Thông tin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9577395" y="6656823"/>
            <a:ext cx="3465060" cy="0"/>
          </a:xfrm>
          <a:prstGeom prst="line">
            <a:avLst/>
          </a:prstGeom>
          <a:ln w="28575" cap="flat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32" name="Group 32"/>
          <p:cNvGrpSpPr/>
          <p:nvPr/>
        </p:nvGrpSpPr>
        <p:grpSpPr>
          <a:xfrm>
            <a:off x="9507779" y="2736558"/>
            <a:ext cx="3604293" cy="2816975"/>
            <a:chOff x="0" y="0"/>
            <a:chExt cx="1199072" cy="9371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99072" cy="937148"/>
            </a:xfrm>
            <a:custGeom>
              <a:avLst/>
              <a:gdLst/>
              <a:ahLst/>
              <a:cxnLst/>
              <a:rect l="l" t="t" r="r" b="b"/>
              <a:pathLst>
                <a:path w="1199072" h="937148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15116" y="2849664"/>
            <a:ext cx="3389617" cy="2590763"/>
            <a:chOff x="0" y="0"/>
            <a:chExt cx="728378" cy="55671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8378" cy="556716"/>
            </a:xfrm>
            <a:custGeom>
              <a:avLst/>
              <a:gdLst/>
              <a:ahLst/>
              <a:cxnLst/>
              <a:rect l="l" t="t" r="r" b="b"/>
              <a:pathLst>
                <a:path w="728378" h="556716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8"/>
              <a:stretch>
                <a:fillRect l="-1016" r="-101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7" name="Freeform 37"/>
          <p:cNvSpPr/>
          <p:nvPr/>
        </p:nvSpPr>
        <p:spPr>
          <a:xfrm>
            <a:off x="9283828" y="8997062"/>
            <a:ext cx="4097858" cy="261238"/>
          </a:xfrm>
          <a:custGeom>
            <a:avLst/>
            <a:gdLst/>
            <a:ahLst/>
            <a:cxnLst/>
            <a:rect l="l" t="t" r="r" b="b"/>
            <a:pathLst>
              <a:path w="4097858" h="261238">
                <a:moveTo>
                  <a:pt x="0" y="0"/>
                </a:moveTo>
                <a:lnTo>
                  <a:pt x="4097857" y="0"/>
                </a:lnTo>
                <a:lnTo>
                  <a:pt x="4097857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8" name="Freeform 38"/>
          <p:cNvSpPr/>
          <p:nvPr/>
        </p:nvSpPr>
        <p:spPr>
          <a:xfrm>
            <a:off x="4909097" y="8997062"/>
            <a:ext cx="4097858" cy="261238"/>
          </a:xfrm>
          <a:custGeom>
            <a:avLst/>
            <a:gdLst/>
            <a:ahLst/>
            <a:cxnLst/>
            <a:rect l="l" t="t" r="r" b="b"/>
            <a:pathLst>
              <a:path w="4097858" h="261238">
                <a:moveTo>
                  <a:pt x="0" y="0"/>
                </a:moveTo>
                <a:lnTo>
                  <a:pt x="4097857" y="0"/>
                </a:lnTo>
                <a:lnTo>
                  <a:pt x="4097857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9" name="Freeform 39"/>
          <p:cNvSpPr/>
          <p:nvPr/>
        </p:nvSpPr>
        <p:spPr>
          <a:xfrm>
            <a:off x="532232" y="8997062"/>
            <a:ext cx="4097858" cy="261238"/>
          </a:xfrm>
          <a:custGeom>
            <a:avLst/>
            <a:gdLst/>
            <a:ahLst/>
            <a:cxnLst/>
            <a:rect l="l" t="t" r="r" b="b"/>
            <a:pathLst>
              <a:path w="4097858" h="261238">
                <a:moveTo>
                  <a:pt x="0" y="0"/>
                </a:moveTo>
                <a:lnTo>
                  <a:pt x="4097858" y="0"/>
                </a:lnTo>
                <a:lnTo>
                  <a:pt x="4097858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0" name="Group 40"/>
          <p:cNvGrpSpPr/>
          <p:nvPr/>
        </p:nvGrpSpPr>
        <p:grpSpPr>
          <a:xfrm>
            <a:off x="13657910" y="2481869"/>
            <a:ext cx="4097858" cy="6515193"/>
            <a:chOff x="0" y="0"/>
            <a:chExt cx="1363270" cy="216746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63270" cy="2167467"/>
            </a:xfrm>
            <a:custGeom>
              <a:avLst/>
              <a:gdLst/>
              <a:ahLst/>
              <a:cxnLst/>
              <a:rect l="l" t="t" r="r" b="b"/>
              <a:pathLst>
                <a:path w="1363270" h="2167467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1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989199" y="5837495"/>
            <a:ext cx="3412403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b="1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Võ Trường Toản (VTTU)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904647" y="6928105"/>
            <a:ext cx="3581507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Y khoa và Công nghệ Thông tin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13951478" y="6656823"/>
            <a:ext cx="3465060" cy="0"/>
          </a:xfrm>
          <a:prstGeom prst="line">
            <a:avLst/>
          </a:prstGeom>
          <a:ln w="28575" cap="flat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46" name="Group 46"/>
          <p:cNvGrpSpPr/>
          <p:nvPr/>
        </p:nvGrpSpPr>
        <p:grpSpPr>
          <a:xfrm>
            <a:off x="13881861" y="2736558"/>
            <a:ext cx="3604293" cy="2816975"/>
            <a:chOff x="0" y="0"/>
            <a:chExt cx="1199072" cy="93714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99072" cy="937148"/>
            </a:xfrm>
            <a:custGeom>
              <a:avLst/>
              <a:gdLst/>
              <a:ahLst/>
              <a:cxnLst/>
              <a:rect l="l" t="t" r="r" b="b"/>
              <a:pathLst>
                <a:path w="1199072" h="937148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3989199" y="2849664"/>
            <a:ext cx="3389617" cy="2590763"/>
            <a:chOff x="0" y="0"/>
            <a:chExt cx="728378" cy="55671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28378" cy="556716"/>
            </a:xfrm>
            <a:custGeom>
              <a:avLst/>
              <a:gdLst/>
              <a:ahLst/>
              <a:cxnLst/>
              <a:rect l="l" t="t" r="r" b="b"/>
              <a:pathLst>
                <a:path w="728378" h="556716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10"/>
              <a:stretch>
                <a:fillRect l="-1016" r="-1016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1" name="TextBox 61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80999-0686-F765-D3AE-78BC537E8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D90AD8-9512-183E-6A9F-11BD5731A6B8}"/>
              </a:ext>
            </a:extLst>
          </p:cNvPr>
          <p:cNvSpPr/>
          <p:nvPr/>
        </p:nvSpPr>
        <p:spPr>
          <a:xfrm flipH="1" flipV="1">
            <a:off x="14518229" y="-66728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4"/>
                </a:moveTo>
                <a:lnTo>
                  <a:pt x="0" y="5855954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63B23C-6E81-7C36-4BAF-F1384693E06E}"/>
              </a:ext>
            </a:extLst>
          </p:cNvPr>
          <p:cNvSpPr/>
          <p:nvPr/>
        </p:nvSpPr>
        <p:spPr>
          <a:xfrm flipH="1">
            <a:off x="14783637" y="7275095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FF164AA-4D9D-DA85-5BAD-54F4C41747C6}"/>
              </a:ext>
            </a:extLst>
          </p:cNvPr>
          <p:cNvSpPr/>
          <p:nvPr/>
        </p:nvSpPr>
        <p:spPr>
          <a:xfrm>
            <a:off x="0" y="9713584"/>
            <a:ext cx="1178688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6599EED-0368-1F04-D536-3155C78A7BD1}"/>
              </a:ext>
            </a:extLst>
          </p:cNvPr>
          <p:cNvSpPr/>
          <p:nvPr/>
        </p:nvSpPr>
        <p:spPr>
          <a:xfrm>
            <a:off x="1057539" y="3625739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68A2B4-E4F3-57F4-BA2C-D22125BC5AD2}"/>
              </a:ext>
            </a:extLst>
          </p:cNvPr>
          <p:cNvSpPr txBox="1"/>
          <p:nvPr/>
        </p:nvSpPr>
        <p:spPr>
          <a:xfrm>
            <a:off x="1369571" y="3527179"/>
            <a:ext cx="15548858" cy="4760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1. Trường nào trong 4 trường khảo sát đang có chương trình đào tạo tích hợp CNTT vào y tế?</a:t>
            </a:r>
          </a:p>
          <a:p>
            <a:pPr marL="514350" indent="-514350" algn="just">
              <a:lnSpc>
                <a:spcPts val="3360"/>
              </a:lnSpc>
              <a:buAutoNum type="arabicPeriod"/>
            </a:pPr>
            <a:endParaRPr lang="vi-VN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2. Các chương trình đào tạo đó có những môn học nào liên quan đến y tế số?</a:t>
            </a:r>
          </a:p>
          <a:p>
            <a:pPr algn="just">
              <a:lnSpc>
                <a:spcPts val="3360"/>
              </a:lnSpc>
            </a:pPr>
            <a:endParaRPr lang="vi-VN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3. Mỗi môn học y tế số có bao nhiêu tín chỉ, nội dung gì, phương pháp giảng dạy ra sao?</a:t>
            </a:r>
          </a:p>
          <a:p>
            <a:pPr algn="just">
              <a:lnSpc>
                <a:spcPts val="3360"/>
              </a:lnSpc>
            </a:pPr>
            <a:endParaRPr lang="vi-VN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4. So sánh giữa các trường về chương trình đào tạo y tế số như thế nào?</a:t>
            </a:r>
          </a:p>
          <a:p>
            <a:pPr algn="just">
              <a:lnSpc>
                <a:spcPts val="3360"/>
              </a:lnSpc>
            </a:pPr>
            <a:endParaRPr lang="vi-VN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5. Thực trạng đào tạo y tế số tại ĐBSCL có điểm mạnh, hạn chế, cơ hội, thách thức gì?</a:t>
            </a:r>
          </a:p>
          <a:p>
            <a:pPr algn="just">
              <a:lnSpc>
                <a:spcPts val="3360"/>
              </a:lnSpc>
            </a:pPr>
            <a:endParaRPr lang="vi-VN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just">
              <a:lnSpc>
                <a:spcPts val="3360"/>
              </a:lnSpc>
            </a:pPr>
            <a:r>
              <a:rPr lang="vi-VN" sz="2800" b="1" spc="-112" dirty="0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6. Cần đề xuất những giải pháp nào để nâng cao chất lượng đào tạo?</a:t>
            </a:r>
            <a:endParaRPr lang="en-US" sz="2800" b="1" spc="-112" dirty="0">
              <a:solidFill>
                <a:srgbClr val="0A2E64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8D8331-38C5-99FE-3374-6A75BBB95885}"/>
              </a:ext>
            </a:extLst>
          </p:cNvPr>
          <p:cNvGrpSpPr/>
          <p:nvPr/>
        </p:nvGrpSpPr>
        <p:grpSpPr>
          <a:xfrm>
            <a:off x="-636930" y="1642214"/>
            <a:ext cx="10364286" cy="813231"/>
            <a:chOff x="0" y="0"/>
            <a:chExt cx="4459094" cy="34988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B88FCF-0240-2DB4-B390-709A1AE203CC}"/>
                </a:ext>
              </a:extLst>
            </p:cNvPr>
            <p:cNvSpPr/>
            <p:nvPr/>
          </p:nvSpPr>
          <p:spPr>
            <a:xfrm>
              <a:off x="0" y="0"/>
              <a:ext cx="4459094" cy="349882"/>
            </a:xfrm>
            <a:custGeom>
              <a:avLst/>
              <a:gdLst/>
              <a:ahLst/>
              <a:cxnLst/>
              <a:rect l="l" t="t" r="r" b="b"/>
              <a:pathLst>
                <a:path w="4459094" h="349882">
                  <a:moveTo>
                    <a:pt x="4255894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459094" y="349882"/>
                  </a:lnTo>
                  <a:lnTo>
                    <a:pt x="4255894" y="0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5B1EF76-E9F1-60C0-0D3C-2AD5DDA45D86}"/>
                </a:ext>
              </a:extLst>
            </p:cNvPr>
            <p:cNvSpPr txBox="1"/>
            <p:nvPr/>
          </p:nvSpPr>
          <p:spPr>
            <a:xfrm>
              <a:off x="101600" y="-47625"/>
              <a:ext cx="4255894" cy="39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2E510FE-972F-ABFA-2D28-7F71A53341C6}"/>
              </a:ext>
            </a:extLst>
          </p:cNvPr>
          <p:cNvSpPr txBox="1"/>
          <p:nvPr/>
        </p:nvSpPr>
        <p:spPr>
          <a:xfrm>
            <a:off x="1057539" y="1839279"/>
            <a:ext cx="8485258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Câu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hỏi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nghiên</a:t>
            </a:r>
            <a:r>
              <a:rPr lang="en-US" sz="2800" b="1" spc="-112" dirty="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2800" b="1" spc="-112" dirty="0" err="1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cứu</a:t>
            </a:r>
            <a:endParaRPr lang="en-US" sz="2800" b="1" spc="-112" dirty="0">
              <a:solidFill>
                <a:srgbClr val="FFFFFF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E0AF4A6-A676-3ECA-9464-B52A28DB7A83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EF2B0E9-E61B-CC49-5F11-9C5AD8081C32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0419BFB-76FC-22BB-423B-5CE292CC6E0E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C6A879-16A5-AE57-7D4C-5BBA20553C4B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5FDB24F-01CC-D4E0-BCD8-1538B88DDF9B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C1012FC-64E0-E0F5-763A-13039C11DAD1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A1790BA-4E72-1C51-834E-BA3559B2F31C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7585DAA-D44D-F2DF-DD58-C4C71265E1B8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10875CFF-453E-067C-B1A0-3F537D3D5CBD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>
            <a:extLst>
              <a:ext uri="{FF2B5EF4-FFF2-40B4-BE49-F238E27FC236}">
                <a16:creationId xmlns:a16="http://schemas.microsoft.com/office/drawing/2014/main" id="{3E9CAC86-4913-68C3-1B52-8BBFAA8E8E62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02E076A-0832-6344-6D69-8F913CD2D68B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4FFC24B3-556B-1050-0ED7-ABBC5C82172C}"/>
              </a:ext>
            </a:extLst>
          </p:cNvPr>
          <p:cNvSpPr/>
          <p:nvPr/>
        </p:nvSpPr>
        <p:spPr>
          <a:xfrm>
            <a:off x="1050995" y="4435041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0CB12B6-BA9C-407C-68D6-A7918E45A44D}"/>
              </a:ext>
            </a:extLst>
          </p:cNvPr>
          <p:cNvSpPr/>
          <p:nvPr/>
        </p:nvSpPr>
        <p:spPr>
          <a:xfrm>
            <a:off x="1059799" y="5306417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261A2C35-8708-A57A-B6F7-7943AB7B3775}"/>
              </a:ext>
            </a:extLst>
          </p:cNvPr>
          <p:cNvSpPr/>
          <p:nvPr/>
        </p:nvSpPr>
        <p:spPr>
          <a:xfrm>
            <a:off x="1047356" y="6183708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2D90F490-560C-C433-02EB-DD2503EF3137}"/>
              </a:ext>
            </a:extLst>
          </p:cNvPr>
          <p:cNvSpPr/>
          <p:nvPr/>
        </p:nvSpPr>
        <p:spPr>
          <a:xfrm>
            <a:off x="1043717" y="7055084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E2B36948-4877-E022-E9EA-002E21848242}"/>
              </a:ext>
            </a:extLst>
          </p:cNvPr>
          <p:cNvSpPr/>
          <p:nvPr/>
        </p:nvSpPr>
        <p:spPr>
          <a:xfrm>
            <a:off x="1043717" y="7936308"/>
            <a:ext cx="255192" cy="255192"/>
          </a:xfrm>
          <a:custGeom>
            <a:avLst/>
            <a:gdLst/>
            <a:ahLst/>
            <a:cxnLst/>
            <a:rect l="l" t="t" r="r" b="b"/>
            <a:pathLst>
              <a:path w="255192" h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092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6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057539" y="983045"/>
            <a:ext cx="1188784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1. </a:t>
            </a:r>
            <a:r>
              <a:rPr lang="vi-VN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Gồm có 3 trường có chương trình đào tạo tích hợp CNTT vào y tế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289550" y="2377070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/>
          <p:cNvSpPr/>
          <p:nvPr/>
        </p:nvSpPr>
        <p:spPr>
          <a:xfrm>
            <a:off x="1070612" y="2377070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57538" y="3545711"/>
            <a:ext cx="11887847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Đại học Trà Vinh (TVU) – Tiềm năng tích hợp lớn nhất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endParaRPr lang="vi-VN" sz="3200" b="1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Vị thế: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Trường công lập đa ngành, kinh nghiệm lâu đời nhất về cả Y và CNTT tại ĐBSCL.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Điểm mạnh đặc biệt: 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Sở hữu đồng thời Khoa Y - Dược và Khoa Công nghệ Thông tin.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Tạo tiềm năng lớn nhất để phát triển chương trình đào tạo Y tế số.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Lợi thế cạnh tranh: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Sự linh hoạt trong phối hợp giữa các đơn vị nội bộ.Đội ngũ giảng viên CNTT trẻ, năng động, cập nhật công nghệ mới.</a:t>
            </a:r>
            <a:endParaRPr lang="en-US" sz="32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/>
          <p:cNvGrpSpPr/>
          <p:nvPr/>
        </p:nvGrpSpPr>
        <p:grpSpPr>
          <a:xfrm>
            <a:off x="13974086" y="2547879"/>
            <a:ext cx="4313914" cy="6024621"/>
            <a:chOff x="0" y="0"/>
            <a:chExt cx="1136175" cy="15867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26481" y="2767611"/>
            <a:ext cx="3856119" cy="5532860"/>
            <a:chOff x="0" y="0"/>
            <a:chExt cx="656002" cy="9412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6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45534" y="8298980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DCBDF6AE-3578-8816-7A10-6CE3DCA5C68A}"/>
              </a:ext>
            </a:extLst>
          </p:cNvPr>
          <p:cNvSpPr txBox="1"/>
          <p:nvPr/>
        </p:nvSpPr>
        <p:spPr>
          <a:xfrm>
            <a:off x="1070612" y="3554568"/>
            <a:ext cx="12488236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Đại học Y Dược Cần Thơ (CTUMP) – Chuyên môn Y tế sâu rộng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Vị thế: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 sở đào tạo Y Dược chuyên sâu và lớn nhất khu vực (16,000 sinh viên/học viên).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Thế mạnh: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Đội ngũ giảng viên giàu kinh nghiệm lâm sàng.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 sở vật chất hiện đại: Phòng lab, phòng mổ mô phỏng, liên kết nhiều bệnh viện lớn.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Hạn chế: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Chưa có khoa CNTT riêng biệt.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Nhu cầu: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Cần hợp tác với các trường CNTT hoặc tuyển dụng giảng viên Tin học y tế để phát triển chương trình tích hợp.</a:t>
            </a:r>
            <a:endParaRPr lang="en-US" sz="32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915E3B6A-972B-47BD-E3D9-712D221CC929}"/>
              </a:ext>
            </a:extLst>
          </p:cNvPr>
          <p:cNvSpPr txBox="1"/>
          <p:nvPr/>
        </p:nvSpPr>
        <p:spPr>
          <a:xfrm>
            <a:off x="1070612" y="3543300"/>
            <a:ext cx="12488236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Đại học Nam Cần Thơ (NCT) – Hướng đi quốc tế hóa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Vị thế: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Trường tư thục năng động với quan hệ quốc tế mạnh mẽ.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Điểm nổi bật: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Hợp tác với VMED (Ấn Độ) – Quốc gia hàng đầu về phần mềm và Y tế từ xa (Telemedicine).</a:t>
            </a:r>
          </a:p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§"/>
            </a:pP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Thu hút sinh viên quốc tế, tạo môi trường học tập đa văn hóa.</a:t>
            </a:r>
          </a:p>
          <a:p>
            <a:pPr algn="just">
              <a:lnSpc>
                <a:spcPts val="3360"/>
              </a:lnSpc>
            </a:pPr>
            <a:r>
              <a:rPr lang="vi-VN" sz="3200" b="1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 hội Y tế số: </a:t>
            </a:r>
            <a:r>
              <a:rPr lang="vi-VN" sz="32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Chuyển giao kinh nghiệm và mô hình đào tạo y khoa hiện đại, ứng dụng công nghệ từ các đối tác quốc tế.</a:t>
            </a:r>
            <a:endParaRPr lang="en-US" sz="32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01C607E-C7C9-4CC6-91FE-617C57208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6675"/>
              </p:ext>
            </p:extLst>
          </p:nvPr>
        </p:nvGraphicFramePr>
        <p:xfrm>
          <a:off x="519342" y="4035978"/>
          <a:ext cx="13212465" cy="3048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116">
                  <a:extLst>
                    <a:ext uri="{9D8B030D-6E8A-4147-A177-3AD203B41FA5}">
                      <a16:colId xmlns:a16="http://schemas.microsoft.com/office/drawing/2014/main" val="4043494856"/>
                    </a:ext>
                  </a:extLst>
                </a:gridCol>
                <a:gridCol w="3303116">
                  <a:extLst>
                    <a:ext uri="{9D8B030D-6E8A-4147-A177-3AD203B41FA5}">
                      <a16:colId xmlns:a16="http://schemas.microsoft.com/office/drawing/2014/main" val="2558426655"/>
                    </a:ext>
                  </a:extLst>
                </a:gridCol>
                <a:gridCol w="3129268">
                  <a:extLst>
                    <a:ext uri="{9D8B030D-6E8A-4147-A177-3AD203B41FA5}">
                      <a16:colId xmlns:a16="http://schemas.microsoft.com/office/drawing/2014/main" val="747782801"/>
                    </a:ext>
                  </a:extLst>
                </a:gridCol>
                <a:gridCol w="3476965">
                  <a:extLst>
                    <a:ext uri="{9D8B030D-6E8A-4147-A177-3AD203B41FA5}">
                      <a16:colId xmlns:a16="http://schemas.microsoft.com/office/drawing/2014/main" val="397512932"/>
                    </a:ext>
                  </a:extLst>
                </a:gridCol>
              </a:tblGrid>
              <a:tr h="5888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Đặc điểm</a:t>
                      </a:r>
                      <a:endParaRPr lang="vi-VN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Trà Vinh (TVU)</a:t>
                      </a:r>
                      <a:endParaRPr lang="vi-VN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Y Dược Cần Thơ (CTUMP)</a:t>
                      </a:r>
                      <a:endParaRPr lang="vi-VN" sz="2000" dirty="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Nam Cần Thơ (NCT)</a:t>
                      </a:r>
                      <a:endParaRPr lang="pl-PL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927473915"/>
                  </a:ext>
                </a:extLst>
              </a:tr>
              <a:tr h="9965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Thế mạnh chính</a:t>
                      </a:r>
                      <a:endParaRPr lang="vi-VN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Có sẵn cả khoa Y và khoa CNTT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Quy mô lớn, chuyên môn y học sâu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Hợp tác quốc tế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429260949"/>
                  </a:ext>
                </a:extLst>
              </a:tr>
              <a:tr h="5888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Khả năng tích hợp</a:t>
                      </a:r>
                      <a:endParaRPr lang="vi-VN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0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Cao nhất 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Cần hợp tác bên ngoài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Đang phát triển 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780076777"/>
                  </a:ext>
                </a:extLst>
              </a:tr>
              <a:tr h="5888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Mô hình tiêu biểu</a:t>
                      </a:r>
                      <a:endParaRPr lang="vi-VN" sz="20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Đào tạo đa ngành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Thực hành lâm sàng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000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Telemedicine ( Y tế từ xa) &amp; Y tế số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57670080"/>
                  </a:ext>
                </a:extLst>
              </a:tr>
            </a:tbl>
          </a:graphicData>
        </a:graphic>
      </p:graphicFrame>
      <p:sp>
        <p:nvSpPr>
          <p:cNvPr id="40" name="TextBox 3">
            <a:extLst>
              <a:ext uri="{FF2B5EF4-FFF2-40B4-BE49-F238E27FC236}">
                <a16:creationId xmlns:a16="http://schemas.microsoft.com/office/drawing/2014/main" id="{4B41B6FE-9B77-CFF8-E8A6-FADB174189B5}"/>
              </a:ext>
            </a:extLst>
          </p:cNvPr>
          <p:cNvSpPr txBox="1"/>
          <p:nvPr/>
        </p:nvSpPr>
        <p:spPr>
          <a:xfrm>
            <a:off x="1128749" y="2689533"/>
            <a:ext cx="1188784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 so sánh nhanh </a:t>
            </a:r>
            <a:endParaRPr lang="en-US" sz="4400" b="1" spc="-312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 Bold"/>
            </a:endParaRP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2C43726D-B11F-9248-2B0A-4956B5DFD962}"/>
              </a:ext>
            </a:extLst>
          </p:cNvPr>
          <p:cNvSpPr txBox="1"/>
          <p:nvPr/>
        </p:nvSpPr>
        <p:spPr>
          <a:xfrm>
            <a:off x="519342" y="7183848"/>
            <a:ext cx="13212465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 hiện quan trọng: </a:t>
            </a:r>
          </a:p>
          <a:p>
            <a:r>
              <a:rPr lang="vi-V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Việc 3/4 trường có cả Y và CNTT là lợi thế cực kỳ lớn của ĐBSCL so với các khu vực khác. Điều này tạo tiềm năng to lớn để phát triển đào tạo y tế số nếu các trường biết tận dụng.</a:t>
            </a:r>
            <a:endParaRPr lang="en-US" sz="3200" b="1" spc="-312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6" grpId="1"/>
      <p:bldP spid="37" grpId="0"/>
      <p:bldP spid="37" grpId="1"/>
      <p:bldP spid="38" grpId="0"/>
      <p:bldP spid="38" grpId="1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6D0C-63E1-693E-3312-7B4B3E047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2B2755-6144-B66D-3991-5F6E2A2D9557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85B66E9-2A41-3E4C-4E84-E0FB51A65FF8}"/>
              </a:ext>
            </a:extLst>
          </p:cNvPr>
          <p:cNvSpPr txBox="1"/>
          <p:nvPr/>
        </p:nvSpPr>
        <p:spPr>
          <a:xfrm>
            <a:off x="1226984" y="664249"/>
            <a:ext cx="10896631" cy="10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2. Các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môn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học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liên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quan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đến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Y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tế</a:t>
            </a:r>
            <a:r>
              <a:rPr lang="en-US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4400" b="1" spc="-312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số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0C423E2-02D3-1EB0-FB37-A64A34CFB337}"/>
              </a:ext>
            </a:extLst>
          </p:cNvPr>
          <p:cNvSpPr/>
          <p:nvPr/>
        </p:nvSpPr>
        <p:spPr>
          <a:xfrm>
            <a:off x="1190581" y="1986528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243D7FD-06F9-4F7B-4A22-2A1A346E3843}"/>
              </a:ext>
            </a:extLst>
          </p:cNvPr>
          <p:cNvSpPr/>
          <p:nvPr/>
        </p:nvSpPr>
        <p:spPr>
          <a:xfrm>
            <a:off x="1190581" y="1986528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7DECB50-0305-D20C-1674-89C69BECA148}"/>
              </a:ext>
            </a:extLst>
          </p:cNvPr>
          <p:cNvSpPr txBox="1"/>
          <p:nvPr/>
        </p:nvSpPr>
        <p:spPr>
          <a:xfrm>
            <a:off x="880287" y="2286792"/>
            <a:ext cx="10867792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vi-VN" sz="2800" spc="-112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Có 3 nhóm môn học chính được giảng dạy, nhưng mức độ chuyên sâu khác biệt rõ rệt giữa các trường.</a:t>
            </a:r>
            <a:endParaRPr lang="en-US" sz="2800" spc="-112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B12A075-7B81-1392-3D2C-E77AAD540E04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3AC7749-F26A-7030-14B7-6C637F2ACC4D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ADA7A9C-E39C-1273-88BB-23CCB5BFD796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C14614C-9F3F-8964-A26C-6625C1D045B7}"/>
              </a:ext>
            </a:extLst>
          </p:cNvPr>
          <p:cNvGrpSpPr/>
          <p:nvPr/>
        </p:nvGrpSpPr>
        <p:grpSpPr>
          <a:xfrm>
            <a:off x="13974086" y="2521731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2A6DFCD-F872-991A-C040-EE4137F49209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8E4D77B-C72A-E338-96B6-FAC2A722C49C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5D3C238-7787-A047-8352-A394B7F79E88}"/>
              </a:ext>
            </a:extLst>
          </p:cNvPr>
          <p:cNvGrpSpPr/>
          <p:nvPr/>
        </p:nvGrpSpPr>
        <p:grpSpPr>
          <a:xfrm>
            <a:off x="14206665" y="2767611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5BDAEE9-CB28-054B-8567-1D17A8E3AA0B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6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A3DB9C4-1EC0-D3AF-0605-B08AC72358B3}"/>
              </a:ext>
            </a:extLst>
          </p:cNvPr>
          <p:cNvSpPr/>
          <p:nvPr/>
        </p:nvSpPr>
        <p:spPr>
          <a:xfrm>
            <a:off x="13977767" y="8546352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A7941C5-73AE-8736-EFB2-E05E78BAF242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0339356-48FF-03BE-9707-09E75EF62028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7F72227-B545-30C0-4A11-AB13B6382EA8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CB96E22-5595-6C14-6F26-3188646E1043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C1423F6-DB93-5AA3-E842-2EF0605CCFFD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49A06BA-92FA-E6B4-C240-F47D177A5382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B768644-9004-F5F9-8C5D-9E6AB2C9F8A4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9FDF467F-D007-3E06-9505-5BD845B58DDC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DEFCA59F-D370-F4C2-392B-272959677F26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0A1C0B9F-C5AA-2A8F-570A-13004CD80787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54C31D4-4130-C6DC-588F-785C0BB4E3D9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39D9C0D-0926-BED0-F613-6D3DA34F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33645"/>
              </p:ext>
            </p:extLst>
          </p:nvPr>
        </p:nvGraphicFramePr>
        <p:xfrm>
          <a:off x="638937" y="3541609"/>
          <a:ext cx="11629263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21">
                  <a:extLst>
                    <a:ext uri="{9D8B030D-6E8A-4147-A177-3AD203B41FA5}">
                      <a16:colId xmlns:a16="http://schemas.microsoft.com/office/drawing/2014/main" val="177355834"/>
                    </a:ext>
                  </a:extLst>
                </a:gridCol>
                <a:gridCol w="3876421">
                  <a:extLst>
                    <a:ext uri="{9D8B030D-6E8A-4147-A177-3AD203B41FA5}">
                      <a16:colId xmlns:a16="http://schemas.microsoft.com/office/drawing/2014/main" val="3856597299"/>
                    </a:ext>
                  </a:extLst>
                </a:gridCol>
                <a:gridCol w="3876421">
                  <a:extLst>
                    <a:ext uri="{9D8B030D-6E8A-4147-A177-3AD203B41FA5}">
                      <a16:colId xmlns:a16="http://schemas.microsoft.com/office/drawing/2014/main" val="1057548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Nhóm môn học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Tên môn cụ thể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Sự hiện diện tại các trường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81756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 Tin học cơ bản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Tin học đại cương / Tin học ứng dụng cơ bản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Có ở cả 4 trường</a:t>
                      </a:r>
                      <a:r>
                        <a:rPr lang="vi-VN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(TVU, CTUMP, NCT, VTT)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3333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Tin học chuyên ngành</a:t>
                      </a:r>
                      <a:endParaRPr lang="vi-VN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Tin học ứng dụng trong Y khoa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TVU</a:t>
                      </a: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(Bắt buộc)</a:t>
                      </a:r>
                    </a:p>
                    <a:p>
                      <a:pPr rtl="0">
                        <a:buNone/>
                      </a:pPr>
                      <a:b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vi-VN" dirty="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>
                        <a:buNone/>
                      </a:pPr>
                      <a:r>
                        <a:rPr lang="vi-VN" b="1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NCT</a:t>
                      </a: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(Tự chọn)</a:t>
                      </a:r>
                    </a:p>
                    <a:p>
                      <a:pPr rtl="0">
                        <a:buNone/>
                      </a:pPr>
                      <a:b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vi-VN" dirty="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>
                        <a:buNone/>
                      </a:pPr>
                      <a:r>
                        <a:rPr lang="vi-VN" sz="2800" b="1" dirty="0">
                          <a:solidFill>
                            <a:srgbClr val="FF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CTUMP &amp; VTT: Không có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71389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Thống kê Y học</a:t>
                      </a:r>
                      <a:endParaRPr lang="es-ES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suất - Thống kê Y học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b="1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Có ở cả 4 trường</a:t>
                      </a: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(Hỗ trợ phân tích dữ liệu)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676286282"/>
                  </a:ext>
                </a:extLst>
              </a:tr>
            </a:tbl>
          </a:graphicData>
        </a:graphic>
      </p:graphicFrame>
      <p:sp>
        <p:nvSpPr>
          <p:cNvPr id="28" name="AutoShape 7">
            <a:extLst>
              <a:ext uri="{FF2B5EF4-FFF2-40B4-BE49-F238E27FC236}">
                <a16:creationId xmlns:a16="http://schemas.microsoft.com/office/drawing/2014/main" id="{396FB47A-A586-F81B-F94E-BEED00312EBA}"/>
              </a:ext>
            </a:extLst>
          </p:cNvPr>
          <p:cNvSpPr/>
          <p:nvPr/>
        </p:nvSpPr>
        <p:spPr>
          <a:xfrm>
            <a:off x="152400" y="98659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9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BA9A-7633-292B-4386-BE0BE4B4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BFBC5C-CAD1-3AA0-DDD2-D808B9367ED9}"/>
              </a:ext>
            </a:extLst>
          </p:cNvPr>
          <p:cNvSpPr/>
          <p:nvPr/>
        </p:nvSpPr>
        <p:spPr>
          <a:xfrm flipV="1">
            <a:off x="-1058178" y="-662007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6A1937F-FE03-B99A-516C-F8A90E8FE2FC}"/>
              </a:ext>
            </a:extLst>
          </p:cNvPr>
          <p:cNvSpPr txBox="1"/>
          <p:nvPr/>
        </p:nvSpPr>
        <p:spPr>
          <a:xfrm>
            <a:off x="1226984" y="664249"/>
            <a:ext cx="14651526" cy="10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5"/>
              </a:lnSpc>
            </a:pPr>
            <a:r>
              <a:rPr lang="vi-VN" sz="4400" b="1" spc="-312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 Chi tiết môn học Y tế số: Tín chỉ, Nội dung &amp; Phương pháp</a:t>
            </a:r>
            <a:endParaRPr lang="en-US" sz="44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CFFA060-A297-7148-BF0E-93D5419BB0B2}"/>
              </a:ext>
            </a:extLst>
          </p:cNvPr>
          <p:cNvSpPr/>
          <p:nvPr/>
        </p:nvSpPr>
        <p:spPr>
          <a:xfrm>
            <a:off x="1190581" y="1986528"/>
            <a:ext cx="9313700" cy="0"/>
          </a:xfrm>
          <a:prstGeom prst="line">
            <a:avLst/>
          </a:prstGeom>
          <a:ln w="76200" cap="flat">
            <a:solidFill>
              <a:srgbClr val="0A2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F0F1177E-55FB-02EE-E02E-FF097ABAE894}"/>
              </a:ext>
            </a:extLst>
          </p:cNvPr>
          <p:cNvSpPr/>
          <p:nvPr/>
        </p:nvSpPr>
        <p:spPr>
          <a:xfrm>
            <a:off x="1190581" y="1986528"/>
            <a:ext cx="3281555" cy="0"/>
          </a:xfrm>
          <a:prstGeom prst="line">
            <a:avLst/>
          </a:prstGeom>
          <a:ln w="114300" cap="flat">
            <a:solidFill>
              <a:srgbClr val="0258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491379E-9A10-1CDD-D556-97916C33C332}"/>
              </a:ext>
            </a:extLst>
          </p:cNvPr>
          <p:cNvSpPr txBox="1"/>
          <p:nvPr/>
        </p:nvSpPr>
        <p:spPr>
          <a:xfrm>
            <a:off x="880287" y="2286792"/>
            <a:ext cx="10867792" cy="603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điệp chính: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Đây là môn học quan trọng nhất về Y tế số, nhưng chỉ Đại học Trà Vinh (TVU) triển khai hiệu quả nhất.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Tại Đại học Trà Vinh (TVU):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 chỉ: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TC (Bắt buộc).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Hệ thống thông tin bệnh viện (HIS), Bệnh án điện tử (EMR), Tra cứu thông tin y khoa trực tuyến.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Lý thuyết : 1 Thực hành (50/50). Sinh viên thực hành trực tiếp trên phần mềm.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 giá: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Mô hình tốt nhất hiện nay.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Tại Đại học Nam Cần Thơ (NCT):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 chỉ: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TC.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Tương tự TVU.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 chế: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môn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 chọn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(chỉ dành cho SV không làm khóa luận) và học rất muộn (Năm thứ 6).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9F7DBF9-32D9-E9B3-F3F1-91E7243CD07B}"/>
              </a:ext>
            </a:extLst>
          </p:cNvPr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E6E9901-24DD-6CC0-C997-36E78386B457}"/>
              </a:ext>
            </a:extLst>
          </p:cNvPr>
          <p:cNvSpPr/>
          <p:nvPr/>
        </p:nvSpPr>
        <p:spPr>
          <a:xfrm flipH="1" flipV="1">
            <a:off x="14518229" y="-1352433"/>
            <a:ext cx="3769771" cy="5855955"/>
          </a:xfrm>
          <a:custGeom>
            <a:avLst/>
            <a:gdLst/>
            <a:ahLst/>
            <a:cxnLst/>
            <a:rect l="l" t="t" r="r" b="b"/>
            <a:pathLst>
              <a:path w="3769771" h="5855955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AEB782E-95C8-7BCF-A304-876DEBB5883D}"/>
              </a:ext>
            </a:extLst>
          </p:cNvPr>
          <p:cNvSpPr/>
          <p:nvPr/>
        </p:nvSpPr>
        <p:spPr>
          <a:xfrm flipH="1">
            <a:off x="14783637" y="6583578"/>
            <a:ext cx="3504363" cy="3703422"/>
          </a:xfrm>
          <a:custGeom>
            <a:avLst/>
            <a:gdLst/>
            <a:ahLst/>
            <a:cxnLst/>
            <a:rect l="l" t="t" r="r" b="b"/>
            <a:pathLst>
              <a:path w="3504363" h="3703422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1E01BE7-1E6C-E7ED-B66C-D67B2DA8CBFA}"/>
              </a:ext>
            </a:extLst>
          </p:cNvPr>
          <p:cNvGrpSpPr/>
          <p:nvPr/>
        </p:nvGrpSpPr>
        <p:grpSpPr>
          <a:xfrm>
            <a:off x="13974086" y="2521731"/>
            <a:ext cx="4313914" cy="6024621"/>
            <a:chOff x="0" y="0"/>
            <a:chExt cx="1136175" cy="158673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078E26D-BDB4-8AE4-13FD-C0F81429B889}"/>
                </a:ext>
              </a:extLst>
            </p:cNvPr>
            <p:cNvSpPr/>
            <p:nvPr/>
          </p:nvSpPr>
          <p:spPr>
            <a:xfrm>
              <a:off x="0" y="0"/>
              <a:ext cx="1136175" cy="1586732"/>
            </a:xfrm>
            <a:custGeom>
              <a:avLst/>
              <a:gdLst/>
              <a:ahLst/>
              <a:cxnLst/>
              <a:rect l="l" t="t" r="r" b="b"/>
              <a:pathLst>
                <a:path w="1136175" h="1586732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1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EEE7A2A-55F8-85FC-96B1-A7CD96A2B4F6}"/>
                </a:ext>
              </a:extLst>
            </p:cNvPr>
            <p:cNvSpPr txBox="1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254480F-A4D0-3607-A83F-7C278952E34D}"/>
              </a:ext>
            </a:extLst>
          </p:cNvPr>
          <p:cNvGrpSpPr/>
          <p:nvPr/>
        </p:nvGrpSpPr>
        <p:grpSpPr>
          <a:xfrm>
            <a:off x="14206665" y="2767611"/>
            <a:ext cx="3856119" cy="5532860"/>
            <a:chOff x="0" y="0"/>
            <a:chExt cx="656002" cy="9412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AA450F4-AFEE-ED91-AED7-4A1D1948F929}"/>
                </a:ext>
              </a:extLst>
            </p:cNvPr>
            <p:cNvSpPr/>
            <p:nvPr/>
          </p:nvSpPr>
          <p:spPr>
            <a:xfrm>
              <a:off x="0" y="0"/>
              <a:ext cx="656002" cy="941248"/>
            </a:xfrm>
            <a:custGeom>
              <a:avLst/>
              <a:gdLst/>
              <a:ahLst/>
              <a:cxnLst/>
              <a:rect l="l" t="t" r="r" b="b"/>
              <a:pathLst>
                <a:path w="656002" h="941248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6"/>
              <a:stretch>
                <a:fillRect l="-57578" r="-57578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D880E7C-F083-530B-28D0-292ED4ABE6B2}"/>
              </a:ext>
            </a:extLst>
          </p:cNvPr>
          <p:cNvSpPr/>
          <p:nvPr/>
        </p:nvSpPr>
        <p:spPr>
          <a:xfrm>
            <a:off x="13977767" y="8546352"/>
            <a:ext cx="4313914" cy="275012"/>
          </a:xfrm>
          <a:custGeom>
            <a:avLst/>
            <a:gdLst/>
            <a:ahLst/>
            <a:cxnLst/>
            <a:rect l="l" t="t" r="r" b="b"/>
            <a:pathLst>
              <a:path w="4313914" h="275012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1B42474-FB70-5A6F-AF66-1C6237352B8D}"/>
              </a:ext>
            </a:extLst>
          </p:cNvPr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71DDEA2-37A8-B8B3-D61F-D5452986BB9E}"/>
                </a:ext>
              </a:extLst>
            </p:cNvPr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DA95C26-CB21-1D21-FBB1-357709F8546D}"/>
                </a:ext>
              </a:extLst>
            </p:cNvPr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F97E6C7-F33C-5701-6B8F-59DB60732D90}"/>
              </a:ext>
            </a:extLst>
          </p:cNvPr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BCE608B-7C7C-D66F-44A6-26867DE35851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758D25A-EB06-8E6B-4633-EA9F2F0115D4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F268414-14D1-984E-01BE-C095AE016CDC}"/>
              </a:ext>
            </a:extLst>
          </p:cNvPr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83C005C-044A-4E89-9D0B-2A0031FE1F33}"/>
                </a:ext>
              </a:extLst>
            </p:cNvPr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4DEBF91-B1A5-60EB-1B70-603CD3D07F2F}"/>
                </a:ext>
              </a:extLst>
            </p:cNvPr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98707CF6-4034-65A9-E758-B8AC559DD12C}"/>
              </a:ext>
            </a:extLst>
          </p:cNvPr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5EDB4AA-0FDA-1808-203E-AE1BB407E05A}"/>
              </a:ext>
            </a:extLst>
          </p:cNvPr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4C658D78-CA94-1A01-3F2D-E1C967E51B51}"/>
              </a:ext>
            </a:extLst>
          </p:cNvPr>
          <p:cNvSpPr/>
          <p:nvPr/>
        </p:nvSpPr>
        <p:spPr>
          <a:xfrm>
            <a:off x="152400" y="9865984"/>
            <a:ext cx="11925331" cy="0"/>
          </a:xfrm>
          <a:prstGeom prst="line">
            <a:avLst/>
          </a:prstGeom>
          <a:ln w="38100" cap="flat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C1CA9AFD-9AFB-4BBD-312C-49C3D199920E}"/>
              </a:ext>
            </a:extLst>
          </p:cNvPr>
          <p:cNvSpPr txBox="1"/>
          <p:nvPr/>
        </p:nvSpPr>
        <p:spPr>
          <a:xfrm>
            <a:off x="907996" y="2286792"/>
            <a:ext cx="10867792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điệp chính: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Các trường chú trọng tin học văn phòng, nhưng thiếu liên kết với ứng dụng y tế thực tế.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Môn Tin học Đại cương (Cơ bản):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 học Võ Trường Toản (VTT):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(Cao nhất). Tỷ lệ 50% thực hành. Tập trung kỹ năng văn phòng.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TVU &amp; NCT: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TVU chú trọng thực hành (2/3 thời lượng).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CTUMP: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TC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Mức cơ bản nhất, không có nội dung y tế.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Môn Xác suất - Thống kê Y học: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tích số liệu y tế (nền tảng cho nghiên cứu khoa học).</a:t>
            </a:r>
          </a:p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 giảng dạy: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TVU &amp; CTUMP (2 TC):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kết hợp thực hành phần mềm (SPSS/Excel).</a:t>
            </a:r>
          </a:p>
          <a:p>
            <a:pPr lvl="1"/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NCT (3 TC) &amp; VTT (2 TC):</a:t>
            </a: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Thuần Lý thuyết (100%), thiếu thực hành phần mềm.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36A40C1-17E6-0557-0A7C-F95ADB2FC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32507"/>
              </p:ext>
            </p:extLst>
          </p:nvPr>
        </p:nvGraphicFramePr>
        <p:xfrm>
          <a:off x="880287" y="3216736"/>
          <a:ext cx="12192000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82559037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9846019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428757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17904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76536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chí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Trà Vinh (TVU)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Y Dược Cần Thơ (CTUMP)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pl-PL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Nam Cần Thơ (NCT)</a:t>
                      </a:r>
                      <a:endParaRPr lang="pl-PL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ĐH Võ Trường Toản (VTT)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08528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Tổng Tín chỉ CNTT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 TC</a:t>
                      </a: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(Cao nhất)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TC (Thấp nhất)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6 - 8 TC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 TC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279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Môn chuyên ngành Y tế số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Có (Bắt buộc)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Không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Có (Tự chọn)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Không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3119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b="1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Đặc điểm nổi bật</a:t>
                      </a:r>
                      <a:endParaRPr lang="vi-VN" sz="2800">
                        <a:solidFill>
                          <a:srgbClr val="1F1F1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Cân bằng Lý thuyết - Thực hành tốt nhất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"Lớn về quy mô, Yếu về Y tế số"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Chương trình có mục tiêu tốt nhưng chưa bắt buộc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2800" dirty="0">
                          <a:solidFill>
                            <a:srgbClr val="1F1F1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Tin học cơ bản rất mạnh (4 TC) nhưng thiếu chuyên sâu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198322286"/>
                  </a:ext>
                </a:extLst>
              </a:tr>
            </a:tbl>
          </a:graphicData>
        </a:graphic>
      </p:graphicFrame>
      <p:sp>
        <p:nvSpPr>
          <p:cNvPr id="31" name="TextBox 3">
            <a:extLst>
              <a:ext uri="{FF2B5EF4-FFF2-40B4-BE49-F238E27FC236}">
                <a16:creationId xmlns:a16="http://schemas.microsoft.com/office/drawing/2014/main" id="{255CE8AD-39FE-9A8A-FE82-EDE2E9D595BA}"/>
              </a:ext>
            </a:extLst>
          </p:cNvPr>
          <p:cNvSpPr txBox="1"/>
          <p:nvPr/>
        </p:nvSpPr>
        <p:spPr>
          <a:xfrm>
            <a:off x="4011239" y="2020055"/>
            <a:ext cx="14651526" cy="1007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65"/>
              </a:lnSpc>
            </a:pPr>
            <a:r>
              <a:rPr lang="vi-VN" sz="3600" b="1" dirty="0"/>
              <a:t>Bảng tổng hợp &amp; So sánh</a:t>
            </a:r>
            <a:endParaRPr lang="en-US" sz="3600" b="1" spc="-312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</p:spTree>
    <p:extLst>
      <p:ext uri="{BB962C8B-B14F-4D97-AF65-F5344CB8AC3E}">
        <p14:creationId xmlns:p14="http://schemas.microsoft.com/office/powerpoint/2010/main" val="186122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6" grpId="1"/>
      <p:bldP spid="29" grpId="0"/>
      <p:bldP spid="29" grpId="1"/>
      <p:bldP spid="3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3295</Words>
  <Application>Microsoft Office PowerPoint</Application>
  <PresentationFormat>Custom</PresentationFormat>
  <Paragraphs>284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Montserrat Bold</vt:lpstr>
      <vt:lpstr>Calibri</vt:lpstr>
      <vt:lpstr>Arial</vt:lpstr>
      <vt:lpstr>Aptos</vt:lpstr>
      <vt:lpstr>Tahoma Bold</vt:lpstr>
      <vt:lpstr>Wingdings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 ngành của Bảo</dc:title>
  <cp:lastModifiedBy>bao huynh</cp:lastModifiedBy>
  <cp:revision>5</cp:revision>
  <dcterms:created xsi:type="dcterms:W3CDTF">2006-08-16T00:00:00Z</dcterms:created>
  <dcterms:modified xsi:type="dcterms:W3CDTF">2026-01-09T16:54:19Z</dcterms:modified>
  <dc:identifier>DAG9gWUvsDM</dc:identifier>
</cp:coreProperties>
</file>